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799" r:id="rId2"/>
    <p:sldId id="2798" r:id="rId3"/>
    <p:sldId id="2792" r:id="rId4"/>
    <p:sldId id="2800" r:id="rId5"/>
    <p:sldId id="2801" r:id="rId6"/>
    <p:sldId id="2803" r:id="rId7"/>
    <p:sldId id="2843" r:id="rId8"/>
    <p:sldId id="2795" r:id="rId9"/>
    <p:sldId id="2802" r:id="rId10"/>
    <p:sldId id="2845" r:id="rId11"/>
    <p:sldId id="496" r:id="rId12"/>
    <p:sldId id="2846" r:id="rId13"/>
  </p:sldIdLst>
  <p:sldSz cx="24387175" cy="13716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Segoe Light" panose="020B0302040504020203" pitchFamily="34" charset="0"/>
      <p:regular r:id="rId27"/>
      <p:italic r:id="rId28"/>
    </p:embeddedFont>
    <p:embeddedFont>
      <p:font typeface="Segoe Pro Light" panose="020B0302040504020203" pitchFamily="34" charset="0"/>
      <p:regular r:id="rId29"/>
      <p: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98FE"/>
    <a:srgbClr val="181D2B"/>
    <a:srgbClr val="00C1BF"/>
    <a:srgbClr val="C0DFFF"/>
    <a:srgbClr val="283147"/>
    <a:srgbClr val="3D5D19"/>
    <a:srgbClr val="FFFFFF"/>
    <a:srgbClr val="DCDCDC"/>
    <a:srgbClr val="F2F2F2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90669" autoAdjust="0"/>
  </p:normalViewPr>
  <p:slideViewPr>
    <p:cSldViewPr snapToGrid="0" showGuides="1">
      <p:cViewPr varScale="1">
        <p:scale>
          <a:sx n="73" d="100"/>
          <a:sy n="73" d="100"/>
        </p:scale>
        <p:origin x="3024" y="54"/>
      </p:cViewPr>
      <p:guideLst>
        <p:guide orient="horz" pos="4320"/>
        <p:guide pos="76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BD45E-C776-4A59-9C45-01C399D0BF2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F07A4-C066-4727-B8EA-86300723F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05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6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634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895DC7-FAAC-44F8-A6A1-569FC37C729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124507" y="2788920"/>
            <a:ext cx="8138160" cy="813816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36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34EB203-D4A3-49DB-B6C3-492AE641F4CF}"/>
              </a:ext>
            </a:extLst>
          </p:cNvPr>
          <p:cNvSpPr txBox="1"/>
          <p:nvPr userDrawn="1"/>
        </p:nvSpPr>
        <p:spPr>
          <a:xfrm>
            <a:off x="10226082" y="13403379"/>
            <a:ext cx="27606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Copyright Finagraph – All Rights Reserved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9F24A53B-6173-43F1-88D6-A221BDD215E1}"/>
              </a:ext>
            </a:extLst>
          </p:cNvPr>
          <p:cNvSpPr/>
          <p:nvPr/>
        </p:nvSpPr>
        <p:spPr>
          <a:xfrm>
            <a:off x="2075815" y="12669183"/>
            <a:ext cx="22311360" cy="1065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lose/>
                <a:moveTo>
                  <a:pt x="18194" y="5737"/>
                </a:moveTo>
                <a:lnTo>
                  <a:pt x="17969" y="10835"/>
                </a:lnTo>
                <a:cubicBezTo>
                  <a:pt x="17715" y="16563"/>
                  <a:pt x="17376" y="19765"/>
                  <a:pt x="17023" y="19765"/>
                </a:cubicBezTo>
                <a:lnTo>
                  <a:pt x="17023" y="1976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765"/>
                </a:lnTo>
                <a:lnTo>
                  <a:pt x="20656" y="19765"/>
                </a:lnTo>
                <a:cubicBezTo>
                  <a:pt x="20355" y="19765"/>
                  <a:pt x="20061" y="17418"/>
                  <a:pt x="19823" y="13094"/>
                </a:cubicBezTo>
                <a:lnTo>
                  <a:pt x="19823" y="13094"/>
                </a:lnTo>
                <a:lnTo>
                  <a:pt x="19337" y="4285"/>
                </a:lnTo>
                <a:cubicBezTo>
                  <a:pt x="19184" y="1508"/>
                  <a:pt x="18995" y="0"/>
                  <a:pt x="18801" y="0"/>
                </a:cubicBezTo>
                <a:lnTo>
                  <a:pt x="18801" y="0"/>
                </a:lnTo>
                <a:cubicBezTo>
                  <a:pt x="18575" y="0"/>
                  <a:pt x="18357" y="2057"/>
                  <a:pt x="18194" y="5737"/>
                </a:cubicBezTo>
                <a:close/>
              </a:path>
            </a:pathLst>
          </a:custGeom>
          <a:solidFill>
            <a:srgbClr val="181D2B"/>
          </a:solidFill>
          <a:ln w="12700">
            <a:miter lim="400000"/>
          </a:ln>
          <a:effectLst>
            <a:outerShdw blurRad="342900" dist="38100" dir="1620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913250-A314-4C61-8115-3F7942B7F3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293" y="12801884"/>
            <a:ext cx="783185" cy="40004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63BC6121-B037-4B6C-92D1-54EA007D4A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693" y="13334629"/>
            <a:ext cx="1580434" cy="2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43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orient="horz" pos="984" userDrawn="1">
          <p15:clr>
            <a:srgbClr val="F26B43"/>
          </p15:clr>
        </p15:guide>
        <p15:guide id="4" orient="horz" pos="7632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43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4A883-C5FB-4706-A209-B607FEAEFACD}"/>
              </a:ext>
            </a:extLst>
          </p:cNvPr>
          <p:cNvSpPr txBox="1"/>
          <p:nvPr/>
        </p:nvSpPr>
        <p:spPr>
          <a:xfrm>
            <a:off x="11219304" y="4632858"/>
            <a:ext cx="115627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Why</a:t>
            </a:r>
            <a:r>
              <a:rPr lang="en-US" sz="8000" dirty="0">
                <a:latin typeface="Segoe Pro Light" panose="020B0302040504020203" pitchFamily="34" charset="0"/>
              </a:rPr>
              <a:t> Cash Flow is Essential</a:t>
            </a:r>
          </a:p>
        </p:txBody>
      </p:sp>
      <p:pic>
        <p:nvPicPr>
          <p:cNvPr id="20" name="Picture 19" descr="A person sitting on a table&#10;&#10;Description automatically generated">
            <a:extLst>
              <a:ext uri="{FF2B5EF4-FFF2-40B4-BE49-F238E27FC236}">
                <a16:creationId xmlns:a16="http://schemas.microsoft.com/office/drawing/2014/main" id="{9E568E8C-8EB1-42DF-A826-8CFEAAD85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3" r="13069"/>
          <a:stretch/>
        </p:blipFill>
        <p:spPr>
          <a:xfrm>
            <a:off x="-91560" y="0"/>
            <a:ext cx="10033686" cy="137132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FD710-9A41-47C8-A991-84AD5351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104" y="5777341"/>
            <a:ext cx="3603420" cy="3579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156527-54B4-48D9-8980-EEAFF731D85E}"/>
              </a:ext>
            </a:extLst>
          </p:cNvPr>
          <p:cNvSpPr txBox="1"/>
          <p:nvPr/>
        </p:nvSpPr>
        <p:spPr>
          <a:xfrm>
            <a:off x="11309072" y="6808392"/>
            <a:ext cx="11383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SBDC expertise and resources available for your business</a:t>
            </a:r>
          </a:p>
        </p:txBody>
      </p:sp>
    </p:spTree>
    <p:extLst>
      <p:ext uri="{BB962C8B-B14F-4D97-AF65-F5344CB8AC3E}">
        <p14:creationId xmlns:p14="http://schemas.microsoft.com/office/powerpoint/2010/main" val="136413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2454A0-3DE0-4EA5-9199-2187709DB703}"/>
              </a:ext>
            </a:extLst>
          </p:cNvPr>
          <p:cNvSpPr/>
          <p:nvPr/>
        </p:nvSpPr>
        <p:spPr>
          <a:xfrm>
            <a:off x="0" y="0"/>
            <a:ext cx="6579686" cy="1371600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2399E-0626-436D-A60B-C808F420B514}"/>
              </a:ext>
            </a:extLst>
          </p:cNvPr>
          <p:cNvSpPr/>
          <p:nvPr/>
        </p:nvSpPr>
        <p:spPr>
          <a:xfrm>
            <a:off x="8908079" y="1282736"/>
            <a:ext cx="15150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We are here to help you with Cash Flow!</a:t>
            </a:r>
          </a:p>
          <a:p>
            <a:r>
              <a:rPr lang="en-US" sz="2800" dirty="0"/>
              <a:t>We are experts in cash flow management &amp; forecasting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0AA2AF-D0C7-4CC6-BCB8-967C675CBCB9}"/>
              </a:ext>
            </a:extLst>
          </p:cNvPr>
          <p:cNvSpPr/>
          <p:nvPr/>
        </p:nvSpPr>
        <p:spPr>
          <a:xfrm>
            <a:off x="7346295" y="5044112"/>
            <a:ext cx="801266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36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Jumpstart your business with cash flow expertise</a:t>
            </a:r>
          </a:p>
          <a:p>
            <a:pPr marL="457200" indent="-457200">
              <a:spcAft>
                <a:spcPts val="36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We can evaluate how your business is doing with CashFlowTool</a:t>
            </a:r>
          </a:p>
          <a:p>
            <a:pPr marL="457200" indent="-457200">
              <a:spcAft>
                <a:spcPts val="36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We can offer recommendations &amp; advice</a:t>
            </a:r>
          </a:p>
          <a:p>
            <a:pPr marL="457200" indent="-457200">
              <a:spcAft>
                <a:spcPts val="36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We can collaborate on a regular basis</a:t>
            </a:r>
          </a:p>
          <a:p>
            <a:pPr>
              <a:spcAft>
                <a:spcPts val="3600"/>
              </a:spcAft>
            </a:pPr>
            <a:endParaRPr lang="en-US" sz="3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44FC94-F315-4245-B995-68323A20CABE}"/>
              </a:ext>
            </a:extLst>
          </p:cNvPr>
          <p:cNvSpPr/>
          <p:nvPr/>
        </p:nvSpPr>
        <p:spPr>
          <a:xfrm>
            <a:off x="2794368" y="2205956"/>
            <a:ext cx="1227651" cy="1227651"/>
          </a:xfrm>
          <a:prstGeom prst="ellipse">
            <a:avLst/>
          </a:prstGeom>
          <a:solidFill>
            <a:srgbClr val="3598FE"/>
          </a:solidFill>
          <a:ln>
            <a:solidFill>
              <a:srgbClr val="359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A20949-0443-4BC7-B5B7-316ABDE0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44" y="1463529"/>
            <a:ext cx="1700851" cy="86878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3DF6301-4604-4922-B94E-7488714BC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3" y="4773628"/>
            <a:ext cx="6197360" cy="5508766"/>
          </a:xfrm>
          <a:prstGeom prst="rect">
            <a:avLst/>
          </a:prstGeom>
        </p:spPr>
      </p:pic>
      <p:pic>
        <p:nvPicPr>
          <p:cNvPr id="12" name="Picture 11" descr="A person sitting in front of a book shelf&#10;&#10;Description automatically generated">
            <a:extLst>
              <a:ext uri="{FF2B5EF4-FFF2-40B4-BE49-F238E27FC236}">
                <a16:creationId xmlns:a16="http://schemas.microsoft.com/office/drawing/2014/main" id="{A654FF4B-1FF9-4C3A-8F16-9103C8437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4504" r="25001" b="11275"/>
          <a:stretch/>
        </p:blipFill>
        <p:spPr>
          <a:xfrm>
            <a:off x="15977287" y="4621427"/>
            <a:ext cx="7804669" cy="721634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DC7C4A0-D858-4246-8D9E-DD647564D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860" y="8588886"/>
            <a:ext cx="1015970" cy="5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9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C47F4E-BA67-4628-B9F4-39A6F925877C}"/>
              </a:ext>
            </a:extLst>
          </p:cNvPr>
          <p:cNvGrpSpPr/>
          <p:nvPr/>
        </p:nvGrpSpPr>
        <p:grpSpPr>
          <a:xfrm>
            <a:off x="2568937" y="44327"/>
            <a:ext cx="19429418" cy="13627346"/>
            <a:chOff x="4984842" y="1738787"/>
            <a:chExt cx="14597609" cy="102384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BBF58D-A0A9-4BDA-878E-CD8C5E6ED26D}"/>
                </a:ext>
              </a:extLst>
            </p:cNvPr>
            <p:cNvCxnSpPr/>
            <p:nvPr/>
          </p:nvCxnSpPr>
          <p:spPr>
            <a:xfrm>
              <a:off x="7861073" y="4469849"/>
              <a:ext cx="0" cy="4776302"/>
            </a:xfrm>
            <a:prstGeom prst="line">
              <a:avLst/>
            </a:prstGeom>
            <a:ln>
              <a:gradFill>
                <a:gsLst>
                  <a:gs pos="0">
                    <a:schemeClr val="tx1">
                      <a:alpha val="0"/>
                    </a:schemeClr>
                  </a:gs>
                  <a:gs pos="50000">
                    <a:schemeClr val="tx1">
                      <a:alpha val="19000"/>
                    </a:schemeClr>
                  </a:gs>
                  <a:gs pos="34000">
                    <a:srgbClr val="283147">
                      <a:alpha val="16000"/>
                    </a:srgbClr>
                  </a:gs>
                  <a:gs pos="73000">
                    <a:srgbClr val="283147">
                      <a:alpha val="42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1BC205-1F35-4D75-ABB8-7E7C5D4982F0}"/>
                </a:ext>
              </a:extLst>
            </p:cNvPr>
            <p:cNvCxnSpPr/>
            <p:nvPr/>
          </p:nvCxnSpPr>
          <p:spPr>
            <a:xfrm>
              <a:off x="9594079" y="3361509"/>
              <a:ext cx="0" cy="6992983"/>
            </a:xfrm>
            <a:prstGeom prst="line">
              <a:avLst/>
            </a:prstGeom>
            <a:ln>
              <a:gradFill>
                <a:gsLst>
                  <a:gs pos="0">
                    <a:schemeClr val="tx1">
                      <a:alpha val="0"/>
                    </a:schemeClr>
                  </a:gs>
                  <a:gs pos="50000">
                    <a:schemeClr val="tx1">
                      <a:alpha val="19000"/>
                    </a:schemeClr>
                  </a:gs>
                  <a:gs pos="34000">
                    <a:srgbClr val="283147">
                      <a:alpha val="16000"/>
                    </a:srgbClr>
                  </a:gs>
                  <a:gs pos="73000">
                    <a:srgbClr val="283147">
                      <a:alpha val="42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D0ADEF-0E83-4060-8B0A-7CD053E4AAB6}"/>
                </a:ext>
              </a:extLst>
            </p:cNvPr>
            <p:cNvCxnSpPr/>
            <p:nvPr/>
          </p:nvCxnSpPr>
          <p:spPr>
            <a:xfrm>
              <a:off x="11327085" y="1738787"/>
              <a:ext cx="0" cy="10238426"/>
            </a:xfrm>
            <a:prstGeom prst="line">
              <a:avLst/>
            </a:prstGeom>
            <a:ln>
              <a:gradFill>
                <a:gsLst>
                  <a:gs pos="0">
                    <a:schemeClr val="tx1">
                      <a:alpha val="0"/>
                    </a:schemeClr>
                  </a:gs>
                  <a:gs pos="50000">
                    <a:schemeClr val="tx1">
                      <a:alpha val="19000"/>
                    </a:schemeClr>
                  </a:gs>
                  <a:gs pos="34000">
                    <a:srgbClr val="283147">
                      <a:alpha val="16000"/>
                    </a:srgbClr>
                  </a:gs>
                  <a:gs pos="73000">
                    <a:srgbClr val="283147">
                      <a:alpha val="42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3DF8D5-285F-403D-9330-303A21704316}"/>
                </a:ext>
              </a:extLst>
            </p:cNvPr>
            <p:cNvCxnSpPr/>
            <p:nvPr/>
          </p:nvCxnSpPr>
          <p:spPr>
            <a:xfrm>
              <a:off x="13060091" y="3011860"/>
              <a:ext cx="0" cy="7692281"/>
            </a:xfrm>
            <a:prstGeom prst="line">
              <a:avLst/>
            </a:prstGeom>
            <a:ln>
              <a:gradFill>
                <a:gsLst>
                  <a:gs pos="0">
                    <a:schemeClr val="tx1">
                      <a:alpha val="0"/>
                    </a:schemeClr>
                  </a:gs>
                  <a:gs pos="50000">
                    <a:schemeClr val="tx1">
                      <a:alpha val="19000"/>
                    </a:schemeClr>
                  </a:gs>
                  <a:gs pos="34000">
                    <a:srgbClr val="283147">
                      <a:alpha val="16000"/>
                    </a:srgbClr>
                  </a:gs>
                  <a:gs pos="73000">
                    <a:srgbClr val="283147">
                      <a:alpha val="42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199F13-002F-48DC-913A-C4EA08242595}"/>
                </a:ext>
              </a:extLst>
            </p:cNvPr>
            <p:cNvCxnSpPr/>
            <p:nvPr/>
          </p:nvCxnSpPr>
          <p:spPr>
            <a:xfrm>
              <a:off x="14793097" y="3361509"/>
              <a:ext cx="0" cy="6992983"/>
            </a:xfrm>
            <a:prstGeom prst="line">
              <a:avLst/>
            </a:prstGeom>
            <a:ln>
              <a:gradFill>
                <a:gsLst>
                  <a:gs pos="0">
                    <a:schemeClr val="tx1">
                      <a:alpha val="0"/>
                    </a:schemeClr>
                  </a:gs>
                  <a:gs pos="50000">
                    <a:schemeClr val="tx1">
                      <a:alpha val="19000"/>
                    </a:schemeClr>
                  </a:gs>
                  <a:gs pos="34000">
                    <a:srgbClr val="283147">
                      <a:alpha val="16000"/>
                    </a:srgbClr>
                  </a:gs>
                  <a:gs pos="73000">
                    <a:srgbClr val="283147">
                      <a:alpha val="42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EA1E95-D30B-4B5D-9D26-41909139ADB7}"/>
                </a:ext>
              </a:extLst>
            </p:cNvPr>
            <p:cNvCxnSpPr/>
            <p:nvPr/>
          </p:nvCxnSpPr>
          <p:spPr>
            <a:xfrm>
              <a:off x="16526101" y="3011860"/>
              <a:ext cx="0" cy="7692281"/>
            </a:xfrm>
            <a:prstGeom prst="line">
              <a:avLst/>
            </a:prstGeom>
            <a:ln>
              <a:gradFill>
                <a:gsLst>
                  <a:gs pos="0">
                    <a:schemeClr val="tx1">
                      <a:alpha val="0"/>
                    </a:schemeClr>
                  </a:gs>
                  <a:gs pos="50000">
                    <a:schemeClr val="tx1">
                      <a:alpha val="19000"/>
                    </a:schemeClr>
                  </a:gs>
                  <a:gs pos="34000">
                    <a:srgbClr val="283147">
                      <a:alpha val="16000"/>
                    </a:srgbClr>
                  </a:gs>
                  <a:gs pos="73000">
                    <a:srgbClr val="283147">
                      <a:alpha val="42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9D39F-AA21-459C-9DCC-37338F19D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9946" y="5116290"/>
              <a:ext cx="10967400" cy="0"/>
            </a:xfrm>
            <a:prstGeom prst="line">
              <a:avLst/>
            </a:prstGeom>
            <a:ln>
              <a:solidFill>
                <a:schemeClr val="tx1">
                  <a:alpha val="19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8379D62-BE13-4A44-85CA-329036B2DB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4842" y="6487889"/>
              <a:ext cx="14597609" cy="0"/>
            </a:xfrm>
            <a:prstGeom prst="line">
              <a:avLst/>
            </a:prstGeom>
            <a:ln>
              <a:solidFill>
                <a:schemeClr val="tx1">
                  <a:alpha val="19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8496CB-DA45-4FF5-A0B4-E2252DBDCC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1576" y="7859489"/>
              <a:ext cx="12064140" cy="0"/>
            </a:xfrm>
            <a:prstGeom prst="line">
              <a:avLst/>
            </a:prstGeom>
            <a:ln>
              <a:solidFill>
                <a:schemeClr val="tx1">
                  <a:alpha val="19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6413A9-FE3B-4813-9C15-311DA2D710E4}"/>
              </a:ext>
            </a:extLst>
          </p:cNvPr>
          <p:cNvSpPr txBox="1"/>
          <p:nvPr/>
        </p:nvSpPr>
        <p:spPr>
          <a:xfrm>
            <a:off x="6223843" y="4622854"/>
            <a:ext cx="1193948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latin typeface="Segoe Pro Light" panose="020B03020405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7320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DA2459-5045-4F55-BBC4-33E92D057053}"/>
              </a:ext>
            </a:extLst>
          </p:cNvPr>
          <p:cNvSpPr txBox="1"/>
          <p:nvPr/>
        </p:nvSpPr>
        <p:spPr>
          <a:xfrm>
            <a:off x="4965088" y="5492172"/>
            <a:ext cx="156600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Master your cash flow today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17A46-72CD-4740-9015-CF72F973D328}"/>
              </a:ext>
            </a:extLst>
          </p:cNvPr>
          <p:cNvSpPr txBox="1"/>
          <p:nvPr/>
        </p:nvSpPr>
        <p:spPr>
          <a:xfrm>
            <a:off x="8470856" y="7500553"/>
            <a:ext cx="8648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cashflowtool.com/</a:t>
            </a:r>
            <a:r>
              <a:rPr lang="en-US" sz="4400" dirty="0" err="1"/>
              <a:t>sbdc</a:t>
            </a:r>
            <a:r>
              <a:rPr lang="en-US" sz="4400" dirty="0"/>
              <a:t>/clients</a:t>
            </a:r>
          </a:p>
        </p:txBody>
      </p:sp>
    </p:spTree>
    <p:extLst>
      <p:ext uri="{BB962C8B-B14F-4D97-AF65-F5344CB8AC3E}">
        <p14:creationId xmlns:p14="http://schemas.microsoft.com/office/powerpoint/2010/main" val="117360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20D9301E-F81F-40A2-86E1-9EC5C9E1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 b="10676"/>
          <a:stretch/>
        </p:blipFill>
        <p:spPr>
          <a:xfrm>
            <a:off x="-1" y="-1"/>
            <a:ext cx="24387175" cy="137160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302ED39-3E0C-460B-8D22-AF71ADCD3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873"/>
            <a:ext cx="24386645" cy="1374187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EC1C45-281C-40BA-B198-D500B5A85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531" y="0"/>
            <a:ext cx="24386645" cy="137418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04BF4C-8189-40A0-BA12-510B4A1B7956}"/>
              </a:ext>
            </a:extLst>
          </p:cNvPr>
          <p:cNvGrpSpPr/>
          <p:nvPr/>
        </p:nvGrpSpPr>
        <p:grpSpPr>
          <a:xfrm>
            <a:off x="9599609" y="-1"/>
            <a:ext cx="14786505" cy="13767746"/>
            <a:chOff x="9599609" y="-1"/>
            <a:chExt cx="14786505" cy="13767746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6271B842-D1E5-4B69-8C44-0C12AE23E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600669" y="-1"/>
              <a:ext cx="14785445" cy="13741873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CC096F0D-D594-48AD-895E-C0434EB2A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599609" y="25872"/>
              <a:ext cx="14785445" cy="13741873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204AC59-0E9C-4483-AD8B-7A50952C9392}"/>
              </a:ext>
            </a:extLst>
          </p:cNvPr>
          <p:cNvSpPr/>
          <p:nvPr/>
        </p:nvSpPr>
        <p:spPr>
          <a:xfrm>
            <a:off x="1253342" y="5570474"/>
            <a:ext cx="52419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latin typeface="+mj-lt"/>
              </a:rPr>
              <a:t>Cash flow matters in every business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F28267-588B-4991-9F40-9A7A184F8619}"/>
              </a:ext>
            </a:extLst>
          </p:cNvPr>
          <p:cNvSpPr txBox="1"/>
          <p:nvPr/>
        </p:nvSpPr>
        <p:spPr>
          <a:xfrm>
            <a:off x="16253961" y="12471487"/>
            <a:ext cx="28664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j-lt"/>
              </a:rPr>
              <a:t>1 – Wakefield Research survey – Jan 2019</a:t>
            </a:r>
          </a:p>
          <a:p>
            <a:r>
              <a:rPr lang="en-US" sz="1050" dirty="0">
                <a:latin typeface="+mj-lt"/>
              </a:rPr>
              <a:t>2 – Preferred CFO Study – March 2017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9EFC66-E604-40ED-A269-02B6062EB89F}"/>
              </a:ext>
            </a:extLst>
          </p:cNvPr>
          <p:cNvGrpSpPr/>
          <p:nvPr/>
        </p:nvGrpSpPr>
        <p:grpSpPr>
          <a:xfrm>
            <a:off x="9778773" y="1021784"/>
            <a:ext cx="6708430" cy="4425579"/>
            <a:chOff x="9778773" y="1021784"/>
            <a:chExt cx="6708430" cy="442557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6682C99-928F-4529-836A-6978FDCEBD2F}"/>
                </a:ext>
              </a:extLst>
            </p:cNvPr>
            <p:cNvSpPr txBox="1"/>
            <p:nvPr/>
          </p:nvSpPr>
          <p:spPr>
            <a:xfrm>
              <a:off x="12208130" y="1944133"/>
              <a:ext cx="201369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72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61%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13EC85C-6C96-4553-BB29-4C39F771789B}"/>
                </a:ext>
              </a:extLst>
            </p:cNvPr>
            <p:cNvGrpSpPr/>
            <p:nvPr/>
          </p:nvGrpSpPr>
          <p:grpSpPr>
            <a:xfrm>
              <a:off x="9778773" y="4370145"/>
              <a:ext cx="6708430" cy="1077218"/>
              <a:chOff x="8205865" y="4370145"/>
              <a:chExt cx="6708430" cy="1077218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BB142D8-C400-4331-ADFB-27D32FE432AB}"/>
                  </a:ext>
                </a:extLst>
              </p:cNvPr>
              <p:cNvSpPr/>
              <p:nvPr/>
            </p:nvSpPr>
            <p:spPr>
              <a:xfrm>
                <a:off x="8205865" y="4370145"/>
                <a:ext cx="670843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800"/>
                <a:r>
                  <a:rPr lang="en-US" sz="3200" dirty="0">
                    <a:solidFill>
                      <a:srgbClr val="FFFFFF"/>
                    </a:solidFill>
                    <a:latin typeface="+mj-lt"/>
                  </a:rPr>
                  <a:t>of small businesses regularly struggle with cash flow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C22EE48-2A72-40A6-8D8D-56DCF977C31A}"/>
                  </a:ext>
                </a:extLst>
              </p:cNvPr>
              <p:cNvSpPr txBox="1"/>
              <p:nvPr/>
            </p:nvSpPr>
            <p:spPr>
              <a:xfrm>
                <a:off x="13788018" y="494162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1</a:t>
                </a:r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1C5923D-545E-496F-AD5E-CD9909AC02AF}"/>
                </a:ext>
              </a:extLst>
            </p:cNvPr>
            <p:cNvSpPr/>
            <p:nvPr/>
          </p:nvSpPr>
          <p:spPr>
            <a:xfrm>
              <a:off x="11686590" y="1021785"/>
              <a:ext cx="2894920" cy="2894543"/>
            </a:xfrm>
            <a:prstGeom prst="ellipse">
              <a:avLst/>
            </a:prstGeom>
            <a:noFill/>
            <a:ln w="406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672E76AC-E64E-480F-82AB-97865BE323B5}"/>
                </a:ext>
              </a:extLst>
            </p:cNvPr>
            <p:cNvSpPr/>
            <p:nvPr/>
          </p:nvSpPr>
          <p:spPr>
            <a:xfrm>
              <a:off x="11685530" y="1021784"/>
              <a:ext cx="2894920" cy="2894543"/>
            </a:xfrm>
            <a:prstGeom prst="arc">
              <a:avLst>
                <a:gd name="adj1" fmla="val 16229906"/>
                <a:gd name="adj2" fmla="val 7533159"/>
              </a:avLst>
            </a:prstGeom>
            <a:ln w="342900" cap="rnd" cmpd="sng">
              <a:gradFill flip="none" rotWithShape="1">
                <a:gsLst>
                  <a:gs pos="1600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4440000" scaled="0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FFEBDA-D6F0-457E-B8A3-1769BE2FBACD}"/>
              </a:ext>
            </a:extLst>
          </p:cNvPr>
          <p:cNvGrpSpPr/>
          <p:nvPr/>
        </p:nvGrpSpPr>
        <p:grpSpPr>
          <a:xfrm>
            <a:off x="16443484" y="1021785"/>
            <a:ext cx="7659348" cy="4918020"/>
            <a:chOff x="16443484" y="1021785"/>
            <a:chExt cx="7659348" cy="491802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98F83-D225-4A22-8A0F-AA568A4AA854}"/>
                </a:ext>
              </a:extLst>
            </p:cNvPr>
            <p:cNvSpPr txBox="1"/>
            <p:nvPr/>
          </p:nvSpPr>
          <p:spPr>
            <a:xfrm>
              <a:off x="19324868" y="1923542"/>
              <a:ext cx="204735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72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82%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088DF9-6A58-4CD9-A93B-A57C96FF1974}"/>
                </a:ext>
              </a:extLst>
            </p:cNvPr>
            <p:cNvGrpSpPr/>
            <p:nvPr/>
          </p:nvGrpSpPr>
          <p:grpSpPr>
            <a:xfrm>
              <a:off x="16443484" y="4370145"/>
              <a:ext cx="7659348" cy="1569660"/>
              <a:chOff x="16307557" y="4370145"/>
              <a:chExt cx="7659348" cy="156966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3E61486-3214-4D6D-8C27-2124558D909B}"/>
                  </a:ext>
                </a:extLst>
              </p:cNvPr>
              <p:cNvSpPr/>
              <p:nvPr/>
            </p:nvSpPr>
            <p:spPr>
              <a:xfrm>
                <a:off x="16307557" y="4370145"/>
                <a:ext cx="765934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800"/>
                <a:r>
                  <a:rPr lang="en-US" sz="3200" dirty="0">
                    <a:solidFill>
                      <a:srgbClr val="FFFFFF"/>
                    </a:solidFill>
                    <a:latin typeface="+mj-lt"/>
                  </a:rPr>
                  <a:t>of business failures are due to poor cash flow management skills / poor understanding of cash flow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9CA1D05-DB3A-49B1-904A-705AC7AEF435}"/>
                  </a:ext>
                </a:extLst>
              </p:cNvPr>
              <p:cNvSpPr txBox="1"/>
              <p:nvPr/>
            </p:nvSpPr>
            <p:spPr>
              <a:xfrm>
                <a:off x="22841453" y="537998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2</a:t>
                </a: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C3473FB-5DAF-43B9-AA80-707042E2BBE4}"/>
                </a:ext>
              </a:extLst>
            </p:cNvPr>
            <p:cNvSpPr/>
            <p:nvPr/>
          </p:nvSpPr>
          <p:spPr>
            <a:xfrm>
              <a:off x="18778951" y="1021785"/>
              <a:ext cx="2894920" cy="2894543"/>
            </a:xfrm>
            <a:prstGeom prst="ellipse">
              <a:avLst/>
            </a:prstGeom>
            <a:noFill/>
            <a:ln w="406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3121FDDC-C5F2-489F-BB97-4A73B1E7755E}"/>
                </a:ext>
              </a:extLst>
            </p:cNvPr>
            <p:cNvSpPr/>
            <p:nvPr/>
          </p:nvSpPr>
          <p:spPr>
            <a:xfrm>
              <a:off x="18788629" y="1036764"/>
              <a:ext cx="2894920" cy="2894543"/>
            </a:xfrm>
            <a:prstGeom prst="arc">
              <a:avLst>
                <a:gd name="adj1" fmla="val 16229906"/>
                <a:gd name="adj2" fmla="val 11799875"/>
              </a:avLst>
            </a:prstGeom>
            <a:ln w="342900" cap="rnd" cmpd="sng">
              <a:gradFill flip="none" rotWithShape="1">
                <a:gsLst>
                  <a:gs pos="1600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4440000" scaled="0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E116EB-EAB3-4482-8F65-C0738426BB8F}"/>
              </a:ext>
            </a:extLst>
          </p:cNvPr>
          <p:cNvGrpSpPr/>
          <p:nvPr/>
        </p:nvGrpSpPr>
        <p:grpSpPr>
          <a:xfrm>
            <a:off x="9778773" y="7046076"/>
            <a:ext cx="6708430" cy="4965906"/>
            <a:chOff x="9778773" y="7046076"/>
            <a:chExt cx="6708430" cy="496590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CEE336-8467-47EE-8206-7AB5E2FA5A52}"/>
                </a:ext>
              </a:extLst>
            </p:cNvPr>
            <p:cNvSpPr txBox="1"/>
            <p:nvPr/>
          </p:nvSpPr>
          <p:spPr>
            <a:xfrm>
              <a:off x="12123832" y="7937949"/>
              <a:ext cx="204735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72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69%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539A67F-8635-4205-92CD-9BF0975F239E}"/>
                </a:ext>
              </a:extLst>
            </p:cNvPr>
            <p:cNvGrpSpPr/>
            <p:nvPr/>
          </p:nvGrpSpPr>
          <p:grpSpPr>
            <a:xfrm>
              <a:off x="9778773" y="10442322"/>
              <a:ext cx="6708430" cy="1569660"/>
              <a:chOff x="8205865" y="10442322"/>
              <a:chExt cx="6708430" cy="156966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41E4C09-23AD-4ED3-A06C-CB12C8327B2F}"/>
                  </a:ext>
                </a:extLst>
              </p:cNvPr>
              <p:cNvSpPr/>
              <p:nvPr/>
            </p:nvSpPr>
            <p:spPr>
              <a:xfrm>
                <a:off x="8205865" y="10442322"/>
                <a:ext cx="670843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800"/>
                <a:r>
                  <a:rPr lang="en-US" sz="3200" dirty="0">
                    <a:solidFill>
                      <a:srgbClr val="FFFFFF"/>
                    </a:solidFill>
                    <a:latin typeface="+mj-lt"/>
                  </a:rPr>
                  <a:t>of small business owners have been kept up at night by concerns about cash flow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F28D56D-FE9B-4A8F-87EF-A4D85BB7F2EA}"/>
                  </a:ext>
                </a:extLst>
              </p:cNvPr>
              <p:cNvSpPr txBox="1"/>
              <p:nvPr/>
            </p:nvSpPr>
            <p:spPr>
              <a:xfrm>
                <a:off x="14153797" y="1143983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1</a:t>
                </a:r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EDE4D28-EFBE-4325-8254-E0E2327458D3}"/>
                </a:ext>
              </a:extLst>
            </p:cNvPr>
            <p:cNvSpPr/>
            <p:nvPr/>
          </p:nvSpPr>
          <p:spPr>
            <a:xfrm>
              <a:off x="11686590" y="7046076"/>
              <a:ext cx="2894920" cy="2894543"/>
            </a:xfrm>
            <a:prstGeom prst="ellipse">
              <a:avLst/>
            </a:prstGeom>
            <a:noFill/>
            <a:ln w="406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A5F9F516-D244-4754-A173-46294B6CA132}"/>
                </a:ext>
              </a:extLst>
            </p:cNvPr>
            <p:cNvSpPr/>
            <p:nvPr/>
          </p:nvSpPr>
          <p:spPr>
            <a:xfrm>
              <a:off x="11685530" y="7054827"/>
              <a:ext cx="2894920" cy="2894543"/>
            </a:xfrm>
            <a:prstGeom prst="arc">
              <a:avLst>
                <a:gd name="adj1" fmla="val 16229906"/>
                <a:gd name="adj2" fmla="val 9351978"/>
              </a:avLst>
            </a:prstGeom>
            <a:ln w="342900" cap="rnd" cmpd="sng">
              <a:gradFill flip="none" rotWithShape="1">
                <a:gsLst>
                  <a:gs pos="0">
                    <a:schemeClr val="accent1"/>
                  </a:gs>
                  <a:gs pos="70000">
                    <a:schemeClr val="accent1">
                      <a:lumMod val="50000"/>
                    </a:schemeClr>
                  </a:gs>
                </a:gsLst>
                <a:lin ang="4440000" scaled="0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DEF135-7332-4052-88EA-AA6594DE74D7}"/>
              </a:ext>
            </a:extLst>
          </p:cNvPr>
          <p:cNvGrpSpPr/>
          <p:nvPr/>
        </p:nvGrpSpPr>
        <p:grpSpPr>
          <a:xfrm>
            <a:off x="16611926" y="7046076"/>
            <a:ext cx="7322464" cy="4965906"/>
            <a:chOff x="16611926" y="7046076"/>
            <a:chExt cx="7322464" cy="496590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5EDBF2D-E10D-47CD-A7B3-45336478BADE}"/>
                </a:ext>
              </a:extLst>
            </p:cNvPr>
            <p:cNvSpPr txBox="1"/>
            <p:nvPr/>
          </p:nvSpPr>
          <p:spPr>
            <a:xfrm>
              <a:off x="19310440" y="7937949"/>
              <a:ext cx="20617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/>
              <a:r>
                <a:rPr lang="en-US" sz="72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43%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6BFDE41-C10B-4172-9C83-210F8EB3C330}"/>
                </a:ext>
              </a:extLst>
            </p:cNvPr>
            <p:cNvGrpSpPr/>
            <p:nvPr/>
          </p:nvGrpSpPr>
          <p:grpSpPr>
            <a:xfrm>
              <a:off x="16611926" y="10442322"/>
              <a:ext cx="7322464" cy="1569660"/>
              <a:chOff x="16475999" y="10442322"/>
              <a:chExt cx="7322464" cy="156966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3FADECA-353A-42A6-A7A6-B24660758298}"/>
                  </a:ext>
                </a:extLst>
              </p:cNvPr>
              <p:cNvSpPr/>
              <p:nvPr/>
            </p:nvSpPr>
            <p:spPr>
              <a:xfrm>
                <a:off x="16475999" y="10442322"/>
                <a:ext cx="732246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800"/>
                <a:r>
                  <a:rPr lang="en-US" sz="3200" dirty="0">
                    <a:solidFill>
                      <a:srgbClr val="FFFFFF"/>
                    </a:solidFill>
                    <a:latin typeface="+mj-lt"/>
                  </a:rPr>
                  <a:t>of small business owners have been at risk of not paying employees by payday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241E0E7-0C00-4217-AB56-85A451186682}"/>
                  </a:ext>
                </a:extLst>
              </p:cNvPr>
              <p:cNvSpPr txBox="1"/>
              <p:nvPr/>
            </p:nvSpPr>
            <p:spPr>
              <a:xfrm>
                <a:off x="20923390" y="1146732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1</a:t>
                </a:r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1C9EA74-D0D8-4F72-A55E-FEF68D73900E}"/>
                </a:ext>
              </a:extLst>
            </p:cNvPr>
            <p:cNvSpPr/>
            <p:nvPr/>
          </p:nvSpPr>
          <p:spPr>
            <a:xfrm>
              <a:off x="18824640" y="7046076"/>
              <a:ext cx="2894920" cy="2894543"/>
            </a:xfrm>
            <a:prstGeom prst="ellipse">
              <a:avLst/>
            </a:prstGeom>
            <a:noFill/>
            <a:ln w="406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503DEA0D-3785-43B2-BDC1-309FBD2E6741}"/>
                </a:ext>
              </a:extLst>
            </p:cNvPr>
            <p:cNvSpPr/>
            <p:nvPr/>
          </p:nvSpPr>
          <p:spPr>
            <a:xfrm>
              <a:off x="18825700" y="7054827"/>
              <a:ext cx="2894920" cy="2894543"/>
            </a:xfrm>
            <a:prstGeom prst="arc">
              <a:avLst>
                <a:gd name="adj1" fmla="val 16229906"/>
                <a:gd name="adj2" fmla="val 3573558"/>
              </a:avLst>
            </a:prstGeom>
            <a:ln w="342900" cap="rnd" cmpd="sng">
              <a:gradFill flip="none" rotWithShape="1">
                <a:gsLst>
                  <a:gs pos="16000">
                    <a:schemeClr val="accent1"/>
                  </a:gs>
                  <a:gs pos="60000">
                    <a:schemeClr val="accent1">
                      <a:lumMod val="50000"/>
                    </a:schemeClr>
                  </a:gs>
                </a:gsLst>
                <a:lin ang="4440000" scaled="0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900">
                <a:latin typeface="+mj-lt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8D83C09-7492-44CD-9F13-0F2D904F218C}"/>
              </a:ext>
            </a:extLst>
          </p:cNvPr>
          <p:cNvSpPr txBox="1"/>
          <p:nvPr/>
        </p:nvSpPr>
        <p:spPr>
          <a:xfrm>
            <a:off x="10226082" y="13403379"/>
            <a:ext cx="27606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Copyright Finagraph – All Rights Reserved</a:t>
            </a:r>
          </a:p>
        </p:txBody>
      </p:sp>
      <p:sp>
        <p:nvSpPr>
          <p:cNvPr id="41" name="Shape">
            <a:extLst>
              <a:ext uri="{FF2B5EF4-FFF2-40B4-BE49-F238E27FC236}">
                <a16:creationId xmlns:a16="http://schemas.microsoft.com/office/drawing/2014/main" id="{EAEB6DD9-5B85-4B63-B798-067DFFF85E86}"/>
              </a:ext>
            </a:extLst>
          </p:cNvPr>
          <p:cNvSpPr/>
          <p:nvPr/>
        </p:nvSpPr>
        <p:spPr>
          <a:xfrm>
            <a:off x="2075815" y="12669183"/>
            <a:ext cx="22311360" cy="1065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lose/>
                <a:moveTo>
                  <a:pt x="18194" y="5737"/>
                </a:moveTo>
                <a:lnTo>
                  <a:pt x="17969" y="10835"/>
                </a:lnTo>
                <a:cubicBezTo>
                  <a:pt x="17715" y="16563"/>
                  <a:pt x="17376" y="19765"/>
                  <a:pt x="17023" y="19765"/>
                </a:cubicBezTo>
                <a:lnTo>
                  <a:pt x="17023" y="1976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765"/>
                </a:lnTo>
                <a:lnTo>
                  <a:pt x="20656" y="19765"/>
                </a:lnTo>
                <a:cubicBezTo>
                  <a:pt x="20355" y="19765"/>
                  <a:pt x="20061" y="17418"/>
                  <a:pt x="19823" y="13094"/>
                </a:cubicBezTo>
                <a:lnTo>
                  <a:pt x="19823" y="13094"/>
                </a:lnTo>
                <a:lnTo>
                  <a:pt x="19337" y="4285"/>
                </a:lnTo>
                <a:cubicBezTo>
                  <a:pt x="19184" y="1508"/>
                  <a:pt x="18995" y="0"/>
                  <a:pt x="18801" y="0"/>
                </a:cubicBezTo>
                <a:lnTo>
                  <a:pt x="18801" y="0"/>
                </a:lnTo>
                <a:cubicBezTo>
                  <a:pt x="18575" y="0"/>
                  <a:pt x="18357" y="2057"/>
                  <a:pt x="18194" y="5737"/>
                </a:cubicBezTo>
                <a:close/>
              </a:path>
            </a:pathLst>
          </a:custGeom>
          <a:solidFill>
            <a:srgbClr val="181D2B"/>
          </a:solidFill>
          <a:ln w="12700">
            <a:miter lim="400000"/>
          </a:ln>
          <a:effectLst>
            <a:outerShdw blurRad="342900" dist="38100" dir="1620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370ADC-DF30-47F7-BDFA-FE4FC738E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293" y="12801884"/>
            <a:ext cx="783185" cy="400044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BB89B5D-32A2-40D4-8F38-75FF866B3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693" y="13334629"/>
            <a:ext cx="1580434" cy="2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88392F27-D569-4D3D-A9E7-B1704787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512154" y="595229"/>
            <a:ext cx="17875021" cy="12278408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DBBDF2FD-3F02-4181-A815-7F9938494D4E}"/>
              </a:ext>
            </a:extLst>
          </p:cNvPr>
          <p:cNvSpPr/>
          <p:nvPr/>
        </p:nvSpPr>
        <p:spPr>
          <a:xfrm>
            <a:off x="0" y="0"/>
            <a:ext cx="6579686" cy="1371600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1E82D6F-09CC-4AB9-BED2-4ED5E29DB348}"/>
              </a:ext>
            </a:extLst>
          </p:cNvPr>
          <p:cNvSpPr/>
          <p:nvPr/>
        </p:nvSpPr>
        <p:spPr>
          <a:xfrm>
            <a:off x="554943" y="3524516"/>
            <a:ext cx="52419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+mj-lt"/>
              </a:rPr>
              <a:t>Small Business Across the US</a:t>
            </a:r>
          </a:p>
        </p:txBody>
      </p:sp>
      <p:sp>
        <p:nvSpPr>
          <p:cNvPr id="110" name="Isosceles Triangle 109">
            <a:extLst>
              <a:ext uri="{FF2B5EF4-FFF2-40B4-BE49-F238E27FC236}">
                <a16:creationId xmlns:a16="http://schemas.microsoft.com/office/drawing/2014/main" id="{94BE2627-09C8-4621-9A3B-CB95D90BCB77}"/>
              </a:ext>
            </a:extLst>
          </p:cNvPr>
          <p:cNvSpPr/>
          <p:nvPr/>
        </p:nvSpPr>
        <p:spPr>
          <a:xfrm rot="5400000">
            <a:off x="8758099" y="5969094"/>
            <a:ext cx="7173262" cy="890734"/>
          </a:xfrm>
          <a:prstGeom prst="triangle">
            <a:avLst>
              <a:gd name="adj" fmla="val 4955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+mj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3E66357-1D40-422A-8EBE-A094EBC0E5BD}"/>
              </a:ext>
            </a:extLst>
          </p:cNvPr>
          <p:cNvSpPr txBox="1"/>
          <p:nvPr/>
        </p:nvSpPr>
        <p:spPr>
          <a:xfrm>
            <a:off x="6938977" y="12741552"/>
            <a:ext cx="7085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1 - Small Biz in the US – May 2017 (https://townsquared.com/ts/resources/small-business-united-states-numbers/)</a:t>
            </a:r>
          </a:p>
          <a:p>
            <a:r>
              <a:rPr lang="en-US" sz="1000" dirty="0">
                <a:latin typeface="+mj-lt"/>
              </a:rPr>
              <a:t>2 – 2018 Small Business Profiles (www.sba.gov/sites/default/files/advocacy/2018-Small-Business-Profiles-US.pdf)</a:t>
            </a:r>
          </a:p>
          <a:p>
            <a:r>
              <a:rPr lang="en-US" sz="1000" dirty="0">
                <a:latin typeface="+mj-lt"/>
              </a:rPr>
              <a:t>3 - Preferred CFO study – March 2018 (www.preferredcfo.com/cash-flow-reason-small-businesses-fail)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F946DB9-39F7-481F-91C3-28C56CB27EB3}"/>
              </a:ext>
            </a:extLst>
          </p:cNvPr>
          <p:cNvGrpSpPr/>
          <p:nvPr/>
        </p:nvGrpSpPr>
        <p:grpSpPr>
          <a:xfrm>
            <a:off x="6938977" y="4632511"/>
            <a:ext cx="4745210" cy="3397292"/>
            <a:chOff x="682420" y="2574135"/>
            <a:chExt cx="2372605" cy="1698646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C81C0AC-1034-4C0A-9937-5187D80740CF}"/>
                </a:ext>
              </a:extLst>
            </p:cNvPr>
            <p:cNvSpPr txBox="1"/>
            <p:nvPr/>
          </p:nvSpPr>
          <p:spPr>
            <a:xfrm>
              <a:off x="682420" y="2574135"/>
              <a:ext cx="2372605" cy="1400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00" b="1" dirty="0">
                  <a:latin typeface="+mj-lt"/>
                  <a:cs typeface="Arial" panose="020B0604020202020204" pitchFamily="34" charset="0"/>
                </a:rPr>
                <a:t>28M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7491C13-9CE5-4AB3-96BF-F6F2D18FDC12}"/>
                </a:ext>
              </a:extLst>
            </p:cNvPr>
            <p:cNvGrpSpPr/>
            <p:nvPr/>
          </p:nvGrpSpPr>
          <p:grpSpPr>
            <a:xfrm>
              <a:off x="896716" y="3672616"/>
              <a:ext cx="1921360" cy="600165"/>
              <a:chOff x="896716" y="3576782"/>
              <a:chExt cx="1921360" cy="600165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881C5A7-938F-419A-A866-E267AB4D90E5}"/>
                  </a:ext>
                </a:extLst>
              </p:cNvPr>
              <p:cNvSpPr txBox="1"/>
              <p:nvPr/>
            </p:nvSpPr>
            <p:spPr>
              <a:xfrm>
                <a:off x="896716" y="3576782"/>
                <a:ext cx="1921360" cy="600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>
                    <a:latin typeface="+mj-lt"/>
                  </a:rPr>
                  <a:t>small businesses </a:t>
                </a:r>
              </a:p>
              <a:p>
                <a:pPr algn="ctr"/>
                <a:r>
                  <a:rPr lang="en-US" sz="3600" dirty="0">
                    <a:latin typeface="+mj-lt"/>
                  </a:rPr>
                  <a:t>in the US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D8AC92E-1D46-4C82-BA4B-4ADEAA18485E}"/>
                  </a:ext>
                </a:extLst>
              </p:cNvPr>
              <p:cNvSpPr txBox="1"/>
              <p:nvPr/>
            </p:nvSpPr>
            <p:spPr>
              <a:xfrm>
                <a:off x="2324661" y="3820067"/>
                <a:ext cx="166873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+mj-lt"/>
                  </a:rPr>
                  <a:t>1</a:t>
                </a: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D4C236D-ADAD-4A7D-8E24-9756DF3D8195}"/>
              </a:ext>
            </a:extLst>
          </p:cNvPr>
          <p:cNvGrpSpPr/>
          <p:nvPr/>
        </p:nvGrpSpPr>
        <p:grpSpPr>
          <a:xfrm>
            <a:off x="16681889" y="3919499"/>
            <a:ext cx="4028830" cy="713012"/>
            <a:chOff x="6860895" y="2183053"/>
            <a:chExt cx="2014415" cy="356506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BB969C6-8986-4116-835E-98A45B1FA7B7}"/>
                </a:ext>
              </a:extLst>
            </p:cNvPr>
            <p:cNvSpPr txBox="1"/>
            <p:nvPr/>
          </p:nvSpPr>
          <p:spPr>
            <a:xfrm>
              <a:off x="6860895" y="2216393"/>
              <a:ext cx="1930978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+mj-lt"/>
                </a:rPr>
                <a:t>businesses failed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7FC9B4E-4960-4C9E-9184-FB9F2082584B}"/>
                </a:ext>
              </a:extLst>
            </p:cNvPr>
            <p:cNvSpPr txBox="1"/>
            <p:nvPr/>
          </p:nvSpPr>
          <p:spPr>
            <a:xfrm>
              <a:off x="8708437" y="2183053"/>
              <a:ext cx="16687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+mj-lt"/>
                </a:rPr>
                <a:t>2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5A2F271-56C1-419A-B02F-F2CAC74456E1}"/>
              </a:ext>
            </a:extLst>
          </p:cNvPr>
          <p:cNvGrpSpPr/>
          <p:nvPr/>
        </p:nvGrpSpPr>
        <p:grpSpPr>
          <a:xfrm>
            <a:off x="16246965" y="5642110"/>
            <a:ext cx="6228684" cy="1200330"/>
            <a:chOff x="6643433" y="3044359"/>
            <a:chExt cx="3114342" cy="600165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F0A40AC-D36E-42F1-8A8D-ECD7B34BD553}"/>
                </a:ext>
              </a:extLst>
            </p:cNvPr>
            <p:cNvSpPr txBox="1"/>
            <p:nvPr/>
          </p:nvSpPr>
          <p:spPr>
            <a:xfrm>
              <a:off x="6643433" y="3044359"/>
              <a:ext cx="3114342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j-lt"/>
                </a:rPr>
                <a:t>of the failed businesses had a cash flow problem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460725C-6860-4851-954C-60CB291B4945}"/>
                </a:ext>
              </a:extLst>
            </p:cNvPr>
            <p:cNvSpPr txBox="1"/>
            <p:nvPr/>
          </p:nvSpPr>
          <p:spPr>
            <a:xfrm>
              <a:off x="9214540" y="3066578"/>
              <a:ext cx="16687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+mj-lt"/>
                </a:rPr>
                <a:t>3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7EBB31BC-2854-4D63-A5DB-07552935E571}"/>
              </a:ext>
            </a:extLst>
          </p:cNvPr>
          <p:cNvSpPr txBox="1"/>
          <p:nvPr/>
        </p:nvSpPr>
        <p:spPr>
          <a:xfrm>
            <a:off x="13097454" y="2504665"/>
            <a:ext cx="554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In just the last 3 months: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7914D25-0C8B-48B8-BED3-0D7E239C63F3}"/>
              </a:ext>
            </a:extLst>
          </p:cNvPr>
          <p:cNvGrpSpPr/>
          <p:nvPr/>
        </p:nvGrpSpPr>
        <p:grpSpPr>
          <a:xfrm>
            <a:off x="16043060" y="8696431"/>
            <a:ext cx="7977026" cy="646332"/>
            <a:chOff x="6541481" y="5383068"/>
            <a:chExt cx="3988513" cy="323166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BC198B3-8354-453F-8B2E-1FC1715D39BD}"/>
                </a:ext>
              </a:extLst>
            </p:cNvPr>
            <p:cNvSpPr txBox="1"/>
            <p:nvPr/>
          </p:nvSpPr>
          <p:spPr>
            <a:xfrm>
              <a:off x="6541481" y="5383068"/>
              <a:ext cx="3905076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+mj-lt"/>
                </a:rPr>
                <a:t>thought they were making money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0144531-331C-40AA-8A7C-920589E9781E}"/>
                </a:ext>
              </a:extLst>
            </p:cNvPr>
            <p:cNvSpPr txBox="1"/>
            <p:nvPr/>
          </p:nvSpPr>
          <p:spPr>
            <a:xfrm>
              <a:off x="10363121" y="5383068"/>
              <a:ext cx="16687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+mj-lt"/>
                </a:rPr>
                <a:t>2</a:t>
              </a: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B91F0E28-AF57-44FF-9C54-14F5982ADECF}"/>
              </a:ext>
            </a:extLst>
          </p:cNvPr>
          <p:cNvSpPr txBox="1"/>
          <p:nvPr/>
        </p:nvSpPr>
        <p:spPr>
          <a:xfrm>
            <a:off x="15464051" y="2992554"/>
            <a:ext cx="11384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EC7F0BD-FC59-4232-AEBD-C3B9B370E44F}"/>
              </a:ext>
            </a:extLst>
          </p:cNvPr>
          <p:cNvSpPr txBox="1"/>
          <p:nvPr/>
        </p:nvSpPr>
        <p:spPr>
          <a:xfrm>
            <a:off x="12940915" y="2998385"/>
            <a:ext cx="2771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0D96587-AB10-407D-AE0B-9F8C7C2DF789}"/>
              </a:ext>
            </a:extLst>
          </p:cNvPr>
          <p:cNvSpPr txBox="1"/>
          <p:nvPr/>
        </p:nvSpPr>
        <p:spPr>
          <a:xfrm>
            <a:off x="12990742" y="3024870"/>
            <a:ext cx="10406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F98D42C-2907-4FF0-9B39-8B4550D8CD5C}"/>
              </a:ext>
            </a:extLst>
          </p:cNvPr>
          <p:cNvSpPr txBox="1"/>
          <p:nvPr/>
        </p:nvSpPr>
        <p:spPr>
          <a:xfrm>
            <a:off x="13378535" y="2998385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464CD58-A1D1-44AD-AF85-A700384589F8}"/>
              </a:ext>
            </a:extLst>
          </p:cNvPr>
          <p:cNvSpPr txBox="1"/>
          <p:nvPr/>
        </p:nvSpPr>
        <p:spPr>
          <a:xfrm>
            <a:off x="13378535" y="2998385"/>
            <a:ext cx="1896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DFCB441-C258-40EA-88D2-C9CE1A782407}"/>
              </a:ext>
            </a:extLst>
          </p:cNvPr>
          <p:cNvSpPr txBox="1"/>
          <p:nvPr/>
        </p:nvSpPr>
        <p:spPr>
          <a:xfrm>
            <a:off x="12950533" y="2998385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98C22D8-5D08-41DB-A4F7-A8AD404E816E}"/>
              </a:ext>
            </a:extLst>
          </p:cNvPr>
          <p:cNvSpPr txBox="1"/>
          <p:nvPr/>
        </p:nvSpPr>
        <p:spPr>
          <a:xfrm>
            <a:off x="12940915" y="2998385"/>
            <a:ext cx="2771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706306C-7668-4767-B5DD-74B0AB5D68FB}"/>
              </a:ext>
            </a:extLst>
          </p:cNvPr>
          <p:cNvSpPr txBox="1"/>
          <p:nvPr/>
        </p:nvSpPr>
        <p:spPr>
          <a:xfrm>
            <a:off x="12950533" y="2998385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125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BB32B03-2977-4BE6-A79E-E370EE2FA23A}"/>
              </a:ext>
            </a:extLst>
          </p:cNvPr>
          <p:cNvSpPr txBox="1"/>
          <p:nvPr/>
        </p:nvSpPr>
        <p:spPr>
          <a:xfrm>
            <a:off x="12950533" y="2998385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9801D2D-0C62-459F-8E70-375BDB00E0ED}"/>
              </a:ext>
            </a:extLst>
          </p:cNvPr>
          <p:cNvSpPr txBox="1"/>
          <p:nvPr/>
        </p:nvSpPr>
        <p:spPr>
          <a:xfrm>
            <a:off x="12950533" y="2998385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155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240C0EE-F86F-4FAE-AB36-5C0E9B8424A5}"/>
              </a:ext>
            </a:extLst>
          </p:cNvPr>
          <p:cNvSpPr txBox="1"/>
          <p:nvPr/>
        </p:nvSpPr>
        <p:spPr>
          <a:xfrm>
            <a:off x="12950533" y="2998385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170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D70BBED-86D2-4085-A32E-B6AE4647FB73}"/>
              </a:ext>
            </a:extLst>
          </p:cNvPr>
          <p:cNvSpPr txBox="1"/>
          <p:nvPr/>
        </p:nvSpPr>
        <p:spPr>
          <a:xfrm>
            <a:off x="12950533" y="2998385"/>
            <a:ext cx="2752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190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EED80C5-DD4C-495A-9816-238569DDAAD5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5D08EAE-0D19-4AF3-BA35-86389E979644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82%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660066E-35D0-4FB7-888E-0BB39107E8A4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4DFAF3D-996B-4A32-9E00-47F02AB2A710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8B886B1-88E1-48B5-97AD-4818FE3EEFA7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EAACED9-7E4D-4401-8263-CEF4148F21ED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CAD8DBC-55F0-4C75-B04C-2137C1F693DE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0A0C8E-FDCA-4677-B4D6-C28605D27442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86F00A9-88E6-40C3-86E1-13694A547F32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70%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27E7688-E100-44EC-AAE0-A930E1F34026}"/>
              </a:ext>
            </a:extLst>
          </p:cNvPr>
          <p:cNvSpPr txBox="1"/>
          <p:nvPr/>
        </p:nvSpPr>
        <p:spPr>
          <a:xfrm>
            <a:off x="13036156" y="5160860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3D14E22-3D07-48FB-AC74-31554F6AB290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51432C2-793F-40DA-B100-D64920D132D6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D6F7ED7-F141-4E6A-9EA5-84DE1ACD6E12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B42413B-8D9C-46B5-A9BD-273784B3B1F0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14%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435E143-06AC-409F-929F-B2A64D4D8906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A6D2FD8-5DBA-4C56-B7AD-5297A8802E36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70C89D8-789C-43DE-8BF3-2C5161905B3C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106B73E-A9DF-41E3-9584-64E75DA56BCE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24%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14AE6F0-A7BA-400C-A041-D249AFB13EBA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27%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C482A57-D222-48E2-982D-92337201A4D9}"/>
              </a:ext>
            </a:extLst>
          </p:cNvPr>
          <p:cNvSpPr txBox="1"/>
          <p:nvPr/>
        </p:nvSpPr>
        <p:spPr>
          <a:xfrm>
            <a:off x="12947512" y="7704322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79C33E4-2842-4BD3-8D8F-BDDB4A85A99A}"/>
              </a:ext>
            </a:extLst>
          </p:cNvPr>
          <p:cNvSpPr txBox="1"/>
          <p:nvPr/>
        </p:nvSpPr>
        <p:spPr>
          <a:xfrm>
            <a:off x="12313754" y="10347509"/>
            <a:ext cx="117063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latin typeface="+mj-lt"/>
              </a:rPr>
              <a:t>~70k</a:t>
            </a:r>
            <a:r>
              <a:rPr lang="en-US" sz="3600" b="1" dirty="0">
                <a:latin typeface="+mj-lt"/>
              </a:rPr>
              <a:t> businesses failed while they thought they were making money…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0BDA6-E44D-4FE1-A1DC-727ACFFE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71" y="9985319"/>
            <a:ext cx="2194524" cy="94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/>
      <p:bldP spid="110" grpId="0" animBg="1"/>
      <p:bldP spid="123" grpId="0"/>
      <p:bldP spid="127" grpId="0"/>
      <p:bldP spid="128" grpId="0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15C59-80C8-4181-8662-E5C961B76BCC}"/>
              </a:ext>
            </a:extLst>
          </p:cNvPr>
          <p:cNvSpPr txBox="1"/>
          <p:nvPr/>
        </p:nvSpPr>
        <p:spPr>
          <a:xfrm>
            <a:off x="605481" y="627480"/>
            <a:ext cx="19475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Free Cash Flow Resources Available to your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979CF-67FC-4E71-9D61-87B2B5ABBC73}"/>
              </a:ext>
            </a:extLst>
          </p:cNvPr>
          <p:cNvSpPr txBox="1"/>
          <p:nvPr/>
        </p:nvSpPr>
        <p:spPr>
          <a:xfrm>
            <a:off x="605481" y="1701806"/>
            <a:ext cx="2022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Thanks to an initiative from Moody’s “Pathway to Prosperity”, Finagraph has made these available to you for free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9C693E6-E094-4C5B-A824-40184B2A717D}"/>
              </a:ext>
            </a:extLst>
          </p:cNvPr>
          <p:cNvGrpSpPr/>
          <p:nvPr/>
        </p:nvGrpSpPr>
        <p:grpSpPr>
          <a:xfrm>
            <a:off x="247136" y="2669268"/>
            <a:ext cx="8505656" cy="6469646"/>
            <a:chOff x="247136" y="2669268"/>
            <a:chExt cx="8505656" cy="64696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FA1AC5-1055-458C-9CA6-6FC6FEDF3AFB}"/>
                </a:ext>
              </a:extLst>
            </p:cNvPr>
            <p:cNvSpPr txBox="1"/>
            <p:nvPr/>
          </p:nvSpPr>
          <p:spPr>
            <a:xfrm>
              <a:off x="1093411" y="3004172"/>
              <a:ext cx="7659381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3200" b="1" dirty="0">
                  <a:latin typeface="+mj-lt"/>
                </a:rPr>
                <a:t>Business Cash Flow Essentials Training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46D43EB-60D5-415F-B801-8BF27F0BB606}"/>
                </a:ext>
              </a:extLst>
            </p:cNvPr>
            <p:cNvGrpSpPr/>
            <p:nvPr/>
          </p:nvGrpSpPr>
          <p:grpSpPr>
            <a:xfrm>
              <a:off x="247136" y="2669268"/>
              <a:ext cx="8505656" cy="6469646"/>
              <a:chOff x="247136" y="2669268"/>
              <a:chExt cx="8505656" cy="646964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4CB99A-196C-4D39-B7E9-03898D4169FB}"/>
                  </a:ext>
                </a:extLst>
              </p:cNvPr>
              <p:cNvSpPr txBox="1"/>
              <p:nvPr/>
            </p:nvSpPr>
            <p:spPr>
              <a:xfrm>
                <a:off x="1093411" y="3734696"/>
                <a:ext cx="7256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This course is designed to educate and equip you with critical and essential cash flow concepts that every business needs to maximize their cash flow and profits in a simple, yet powerful way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090AAAB-72E5-431D-9335-90DBA0AA0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6677" y="5066674"/>
                <a:ext cx="6553866" cy="3612098"/>
              </a:xfrm>
              <a:prstGeom prst="rect">
                <a:avLst/>
              </a:prstGeom>
            </p:spPr>
          </p:pic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2E0C318-D0E5-46D5-9D94-0BF6C5F34F23}"/>
                  </a:ext>
                </a:extLst>
              </p:cNvPr>
              <p:cNvSpPr/>
              <p:nvPr/>
            </p:nvSpPr>
            <p:spPr>
              <a:xfrm>
                <a:off x="488198" y="3047787"/>
                <a:ext cx="468285" cy="468285"/>
              </a:xfrm>
              <a:prstGeom prst="ellipse">
                <a:avLst/>
              </a:prstGeom>
              <a:solidFill>
                <a:srgbClr val="3598FE"/>
              </a:solidFill>
              <a:ln>
                <a:solidFill>
                  <a:srgbClr val="3598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1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D60E9F0-FD14-4498-A177-EF9A9F19923F}"/>
                  </a:ext>
                </a:extLst>
              </p:cNvPr>
              <p:cNvSpPr/>
              <p:nvPr/>
            </p:nvSpPr>
            <p:spPr>
              <a:xfrm>
                <a:off x="247136" y="2669268"/>
                <a:ext cx="8505656" cy="6469646"/>
              </a:xfrm>
              <a:prstGeom prst="roundRect">
                <a:avLst>
                  <a:gd name="adj" fmla="val 520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0F52D-9DF7-4715-986F-C76D8B20BAE1}"/>
              </a:ext>
            </a:extLst>
          </p:cNvPr>
          <p:cNvGrpSpPr/>
          <p:nvPr/>
        </p:nvGrpSpPr>
        <p:grpSpPr>
          <a:xfrm>
            <a:off x="9037217" y="2669268"/>
            <a:ext cx="7582622" cy="6469646"/>
            <a:chOff x="9037217" y="2669268"/>
            <a:chExt cx="7582622" cy="64696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BA729E-CDD7-44A9-9B78-070A5F30D2F3}"/>
                </a:ext>
              </a:extLst>
            </p:cNvPr>
            <p:cNvSpPr txBox="1"/>
            <p:nvPr/>
          </p:nvSpPr>
          <p:spPr>
            <a:xfrm>
              <a:off x="9914211" y="3004172"/>
              <a:ext cx="6447899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3200" b="1" dirty="0">
                  <a:latin typeface="+mj-lt"/>
                </a:rPr>
                <a:t>50% discount on CashFlowTool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ACE67D-AF62-4D8B-8A6A-333ACE9EF7A8}"/>
                </a:ext>
              </a:extLst>
            </p:cNvPr>
            <p:cNvSpPr txBox="1"/>
            <p:nvPr/>
          </p:nvSpPr>
          <p:spPr>
            <a:xfrm>
              <a:off x="9216167" y="3734696"/>
              <a:ext cx="7145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The 50% discount enables your business to immediately see your current and future cash flow.  It’s the #1 rated cash flow app on the QuickBooks Marketplace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0E072E-DAD6-4258-ADDE-A6C4920252F4}"/>
                </a:ext>
              </a:extLst>
            </p:cNvPr>
            <p:cNvGrpSpPr/>
            <p:nvPr/>
          </p:nvGrpSpPr>
          <p:grpSpPr>
            <a:xfrm>
              <a:off x="9340726" y="4862155"/>
              <a:ext cx="5755928" cy="4042501"/>
              <a:chOff x="8756905" y="4758494"/>
              <a:chExt cx="12752148" cy="8956084"/>
            </a:xfrm>
          </p:grpSpPr>
          <p:pic>
            <p:nvPicPr>
              <p:cNvPr id="30" name="Picture 29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DFDF8D67-9B56-461E-9226-1CE2FACE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6905" y="4758494"/>
                <a:ext cx="12752148" cy="895608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9743D42-3CBD-4ECA-A11B-9D11DCBF0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07099" y="5553618"/>
                <a:ext cx="9369435" cy="6297487"/>
              </a:xfrm>
              <a:prstGeom prst="rect">
                <a:avLst/>
              </a:prstGeom>
            </p:spPr>
          </p:pic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9E5A1EF-450B-4238-BF78-4CCCABAA0BB4}"/>
                </a:ext>
              </a:extLst>
            </p:cNvPr>
            <p:cNvSpPr/>
            <p:nvPr/>
          </p:nvSpPr>
          <p:spPr>
            <a:xfrm>
              <a:off x="9357101" y="3047787"/>
              <a:ext cx="468285" cy="468285"/>
            </a:xfrm>
            <a:prstGeom prst="ellipse">
              <a:avLst/>
            </a:prstGeom>
            <a:solidFill>
              <a:srgbClr val="3598FE"/>
            </a:solidFill>
            <a:ln>
              <a:solidFill>
                <a:srgbClr val="3598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2926E68-A113-44C2-82CA-BC54EF61DE90}"/>
                </a:ext>
              </a:extLst>
            </p:cNvPr>
            <p:cNvSpPr/>
            <p:nvPr/>
          </p:nvSpPr>
          <p:spPr>
            <a:xfrm>
              <a:off x="9037217" y="2669268"/>
              <a:ext cx="7582622" cy="6469646"/>
            </a:xfrm>
            <a:prstGeom prst="roundRect">
              <a:avLst>
                <a:gd name="adj" fmla="val 520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3C6A55E-4F70-4CC3-8E23-E4C565FE743B}"/>
              </a:ext>
            </a:extLst>
          </p:cNvPr>
          <p:cNvGrpSpPr/>
          <p:nvPr/>
        </p:nvGrpSpPr>
        <p:grpSpPr>
          <a:xfrm>
            <a:off x="16915552" y="2669268"/>
            <a:ext cx="7105983" cy="6469646"/>
            <a:chOff x="16915552" y="2669268"/>
            <a:chExt cx="7105983" cy="6469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646354A-1A71-4E40-A730-B8BEFC6BF866}"/>
                </a:ext>
              </a:extLst>
            </p:cNvPr>
            <p:cNvSpPr txBox="1"/>
            <p:nvPr/>
          </p:nvSpPr>
          <p:spPr>
            <a:xfrm>
              <a:off x="17886294" y="3004172"/>
              <a:ext cx="5155501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3200" b="1" dirty="0">
                  <a:latin typeface="+mj-lt"/>
                </a:rPr>
                <a:t>CashFlowTool Training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2240F3-8063-4971-936A-07DF8B597615}"/>
                </a:ext>
              </a:extLst>
            </p:cNvPr>
            <p:cNvSpPr txBox="1"/>
            <p:nvPr/>
          </p:nvSpPr>
          <p:spPr>
            <a:xfrm>
              <a:off x="17190982" y="3734696"/>
              <a:ext cx="65461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Learn how to make the most of CashFlowTool for your business.  You will learn how to setup CashFlowTool, how predictions work, how to do scenario planning and much more.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0FCF048-E2F3-4F11-87E1-27CD74DF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90982" y="5066674"/>
              <a:ext cx="6546127" cy="3612098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484D2F6-6CDA-49FF-A358-DEF26BA081F3}"/>
                </a:ext>
              </a:extLst>
            </p:cNvPr>
            <p:cNvSpPr/>
            <p:nvPr/>
          </p:nvSpPr>
          <p:spPr>
            <a:xfrm>
              <a:off x="17230354" y="3047787"/>
              <a:ext cx="468285" cy="468285"/>
            </a:xfrm>
            <a:prstGeom prst="ellipse">
              <a:avLst/>
            </a:prstGeom>
            <a:solidFill>
              <a:srgbClr val="3598FE"/>
            </a:solidFill>
            <a:ln>
              <a:solidFill>
                <a:srgbClr val="3598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B940869-18C1-4601-ADD9-63560B5DFEEB}"/>
                </a:ext>
              </a:extLst>
            </p:cNvPr>
            <p:cNvSpPr/>
            <p:nvPr/>
          </p:nvSpPr>
          <p:spPr>
            <a:xfrm>
              <a:off x="16915552" y="2669268"/>
              <a:ext cx="7105983" cy="6469646"/>
            </a:xfrm>
            <a:prstGeom prst="roundRect">
              <a:avLst>
                <a:gd name="adj" fmla="val 520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A8052B-FFFE-41C4-BB4D-48D6CECB7DB1}"/>
              </a:ext>
            </a:extLst>
          </p:cNvPr>
          <p:cNvGrpSpPr/>
          <p:nvPr/>
        </p:nvGrpSpPr>
        <p:grpSpPr>
          <a:xfrm>
            <a:off x="247136" y="9440869"/>
            <a:ext cx="23727504" cy="2970006"/>
            <a:chOff x="247136" y="9391441"/>
            <a:chExt cx="23727504" cy="297000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7070AFB-D831-4062-846E-C3576E69CAF6}"/>
                </a:ext>
              </a:extLst>
            </p:cNvPr>
            <p:cNvSpPr txBox="1"/>
            <p:nvPr/>
          </p:nvSpPr>
          <p:spPr>
            <a:xfrm>
              <a:off x="1210694" y="9923044"/>
              <a:ext cx="8424366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3200" b="1" dirty="0">
                  <a:latin typeface="+mj-lt"/>
                </a:rPr>
                <a:t>SBDC Advisors are Cash Flow Experts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BCECC-7745-4681-9035-05C09665FD31}"/>
                </a:ext>
              </a:extLst>
            </p:cNvPr>
            <p:cNvSpPr txBox="1"/>
            <p:nvPr/>
          </p:nvSpPr>
          <p:spPr>
            <a:xfrm>
              <a:off x="1210694" y="10566482"/>
              <a:ext cx="72561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 are ready to help your business with cash flow advice and recommendations.  We can collaborate on a regular basis to help your business either survive a cash flow crisis or thrive even more.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ED9B6AA-1AE3-4F42-B742-B5DD55C69784}"/>
                </a:ext>
              </a:extLst>
            </p:cNvPr>
            <p:cNvSpPr/>
            <p:nvPr/>
          </p:nvSpPr>
          <p:spPr>
            <a:xfrm>
              <a:off x="605481" y="9966659"/>
              <a:ext cx="468285" cy="468285"/>
            </a:xfrm>
            <a:prstGeom prst="ellipse">
              <a:avLst/>
            </a:prstGeom>
            <a:solidFill>
              <a:srgbClr val="3598FE"/>
            </a:solidFill>
            <a:ln>
              <a:solidFill>
                <a:srgbClr val="3598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5D96126-4798-47E4-9564-EB9BD9F38989}"/>
                </a:ext>
              </a:extLst>
            </p:cNvPr>
            <p:cNvSpPr/>
            <p:nvPr/>
          </p:nvSpPr>
          <p:spPr>
            <a:xfrm>
              <a:off x="15550273" y="9391441"/>
              <a:ext cx="8424366" cy="2970005"/>
            </a:xfrm>
            <a:prstGeom prst="roundRect">
              <a:avLst>
                <a:gd name="adj" fmla="val 8535"/>
              </a:avLst>
            </a:prstGeom>
            <a:blipFill>
              <a:blip r:embed="rId6"/>
              <a:stretch>
                <a:fillRect l="-594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87AB8F5-CA81-458E-890E-BAD369F2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9006" y="9923044"/>
              <a:ext cx="2559154" cy="1307194"/>
            </a:xfrm>
            <a:prstGeom prst="rect">
              <a:avLst/>
            </a:prstGeom>
          </p:spPr>
        </p:pic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DF20EA51-1489-4CF1-9251-5741AC69DEED}"/>
                </a:ext>
              </a:extLst>
            </p:cNvPr>
            <p:cNvSpPr/>
            <p:nvPr/>
          </p:nvSpPr>
          <p:spPr>
            <a:xfrm>
              <a:off x="15052192" y="9391441"/>
              <a:ext cx="7800416" cy="2970005"/>
            </a:xfrm>
            <a:prstGeom prst="roundRect">
              <a:avLst>
                <a:gd name="adj" fmla="val 0"/>
              </a:avLst>
            </a:prstGeom>
            <a:blipFill>
              <a:blip r:embed="rId6"/>
              <a:stretch>
                <a:fillRect r="-1441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5010B3D8-8AE0-452D-8F81-F6077CA82A9F}"/>
                </a:ext>
              </a:extLst>
            </p:cNvPr>
            <p:cNvSpPr/>
            <p:nvPr/>
          </p:nvSpPr>
          <p:spPr>
            <a:xfrm>
              <a:off x="247136" y="9391441"/>
              <a:ext cx="23727504" cy="2970006"/>
            </a:xfrm>
            <a:prstGeom prst="roundRect">
              <a:avLst>
                <a:gd name="adj" fmla="val 905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56C96832-0717-4418-A283-D749A989A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3" y="1569523"/>
            <a:ext cx="1541530" cy="1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A8EF87-7FC7-4CE5-B7B4-1ABF72805B50}"/>
              </a:ext>
            </a:extLst>
          </p:cNvPr>
          <p:cNvSpPr/>
          <p:nvPr/>
        </p:nvSpPr>
        <p:spPr>
          <a:xfrm>
            <a:off x="8129601" y="11384938"/>
            <a:ext cx="8638517" cy="1327722"/>
          </a:xfrm>
          <a:prstGeom prst="roundRect">
            <a:avLst>
              <a:gd name="adj" fmla="val 5207"/>
            </a:avLst>
          </a:prstGeom>
          <a:solidFill>
            <a:srgbClr val="3598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454A0-3DE0-4EA5-9199-2187709DB703}"/>
              </a:ext>
            </a:extLst>
          </p:cNvPr>
          <p:cNvSpPr/>
          <p:nvPr/>
        </p:nvSpPr>
        <p:spPr>
          <a:xfrm>
            <a:off x="0" y="0"/>
            <a:ext cx="6579686" cy="1371600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5B099-C745-48A6-B57A-ED4540184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867" y="5338320"/>
            <a:ext cx="5511753" cy="303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20DC6-7B86-4905-84E9-0F9DDD96757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463905" y="875940"/>
            <a:ext cx="2557667" cy="2557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E2399E-0626-436D-A60B-C808F420B514}"/>
              </a:ext>
            </a:extLst>
          </p:cNvPr>
          <p:cNvSpPr/>
          <p:nvPr/>
        </p:nvSpPr>
        <p:spPr>
          <a:xfrm>
            <a:off x="8908079" y="1282736"/>
            <a:ext cx="151505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Take the Business Cash Flow</a:t>
            </a:r>
            <a:r>
              <a:rPr lang="en-US" sz="4400" dirty="0"/>
              <a:t> </a:t>
            </a:r>
            <a:r>
              <a:rPr lang="en-US" sz="4400" b="1" dirty="0"/>
              <a:t>Essentials course </a:t>
            </a:r>
          </a:p>
          <a:p>
            <a:r>
              <a:rPr lang="en-US" sz="2800" dirty="0"/>
              <a:t>This course is designed to educate and equip you with critical and essential cash flow concepts that every business needs to maximize their cash flow and profits in a simple, yet powerful way.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BFD944-043B-4CFD-8BC9-6924EDFC7A56}"/>
              </a:ext>
            </a:extLst>
          </p:cNvPr>
          <p:cNvSpPr/>
          <p:nvPr/>
        </p:nvSpPr>
        <p:spPr>
          <a:xfrm>
            <a:off x="7981321" y="4501508"/>
            <a:ext cx="126668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6 interactive lessons – 2 </a:t>
            </a:r>
            <a:r>
              <a:rPr lang="en-US" sz="2800" b="1" dirty="0" err="1"/>
              <a:t>hr</a:t>
            </a:r>
            <a:r>
              <a:rPr lang="en-US" sz="2800" b="1" dirty="0"/>
              <a:t> 30 min</a:t>
            </a:r>
          </a:p>
          <a:p>
            <a:r>
              <a:rPr lang="en-US" sz="2800" dirty="0"/>
              <a:t>Learn cash flow essentials &amp; immediately apply concepts in CashFlowTool</a:t>
            </a:r>
          </a:p>
          <a:p>
            <a:endParaRPr lang="en-US" sz="2800" dirty="0"/>
          </a:p>
          <a:p>
            <a:r>
              <a:rPr lang="en-US" sz="2800" b="1" dirty="0"/>
              <a:t>Exclusive resources</a:t>
            </a:r>
          </a:p>
          <a:p>
            <a:r>
              <a:rPr lang="en-US" sz="2800" dirty="0"/>
              <a:t>Downloadable materials to follow along during each lesson</a:t>
            </a:r>
          </a:p>
          <a:p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0AA2AF-D0C7-4CC6-BCB8-967C675CBCB9}"/>
              </a:ext>
            </a:extLst>
          </p:cNvPr>
          <p:cNvSpPr/>
          <p:nvPr/>
        </p:nvSpPr>
        <p:spPr>
          <a:xfrm>
            <a:off x="7981321" y="7886358"/>
            <a:ext cx="75140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Lessons Topics 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The Importance Of Cash Flow In Business 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The Speed of Cash 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Ratios &amp; Financial Analysis (Part A)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Ratios &amp; Financial Analysis (Part B)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Silent Killers of Cash Flow 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Forecasting </a:t>
            </a:r>
          </a:p>
        </p:txBody>
      </p:sp>
      <p:pic>
        <p:nvPicPr>
          <p:cNvPr id="10" name="Picture 9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FFBDDCD5-630E-4225-9D51-5B1561AB0FB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01" y="11225808"/>
            <a:ext cx="1614252" cy="1614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BDD317-E2B6-43DB-91AA-6BE90AF250FA}"/>
              </a:ext>
            </a:extLst>
          </p:cNvPr>
          <p:cNvSpPr/>
          <p:nvPr/>
        </p:nvSpPr>
        <p:spPr>
          <a:xfrm>
            <a:off x="9531237" y="11787189"/>
            <a:ext cx="6595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cashflowtool.com/sbdc/bcfe-course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44FC94-F315-4245-B995-68323A20CABE}"/>
              </a:ext>
            </a:extLst>
          </p:cNvPr>
          <p:cNvSpPr/>
          <p:nvPr/>
        </p:nvSpPr>
        <p:spPr>
          <a:xfrm>
            <a:off x="2794368" y="2205956"/>
            <a:ext cx="1227651" cy="1227651"/>
          </a:xfrm>
          <a:prstGeom prst="ellipse">
            <a:avLst/>
          </a:prstGeom>
          <a:solidFill>
            <a:srgbClr val="3598FE"/>
          </a:solidFill>
          <a:ln>
            <a:solidFill>
              <a:srgbClr val="359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221464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A8EF87-7FC7-4CE5-B7B4-1ABF72805B50}"/>
              </a:ext>
            </a:extLst>
          </p:cNvPr>
          <p:cNvSpPr/>
          <p:nvPr/>
        </p:nvSpPr>
        <p:spPr>
          <a:xfrm>
            <a:off x="7963644" y="11656045"/>
            <a:ext cx="11992519" cy="1210962"/>
          </a:xfrm>
          <a:prstGeom prst="roundRect">
            <a:avLst>
              <a:gd name="adj" fmla="val 5207"/>
            </a:avLst>
          </a:prstGeom>
          <a:solidFill>
            <a:srgbClr val="3598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454A0-3DE0-4EA5-9199-2187709DB703}"/>
              </a:ext>
            </a:extLst>
          </p:cNvPr>
          <p:cNvSpPr/>
          <p:nvPr/>
        </p:nvSpPr>
        <p:spPr>
          <a:xfrm>
            <a:off x="0" y="0"/>
            <a:ext cx="6579686" cy="1371600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20DC6-7B86-4905-84E9-0F9DDD967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387" y="1454474"/>
            <a:ext cx="1923082" cy="164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E2399E-0626-436D-A60B-C808F420B514}"/>
              </a:ext>
            </a:extLst>
          </p:cNvPr>
          <p:cNvSpPr/>
          <p:nvPr/>
        </p:nvSpPr>
        <p:spPr>
          <a:xfrm>
            <a:off x="8908079" y="1282736"/>
            <a:ext cx="15150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50% off a subscription to CashFlowTool Pro</a:t>
            </a:r>
          </a:p>
          <a:p>
            <a:r>
              <a:rPr lang="en-US" sz="2800" dirty="0"/>
              <a:t>As an SBDC client, you get 50% off CashFlowTool Pro</a:t>
            </a:r>
          </a:p>
        </p:txBody>
      </p:sp>
      <p:pic>
        <p:nvPicPr>
          <p:cNvPr id="10" name="Picture 9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FFBDDCD5-630E-4225-9D51-5B1561AB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46" y="11530339"/>
            <a:ext cx="1536742" cy="15367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BDD317-E2B6-43DB-91AA-6BE90AF250FA}"/>
              </a:ext>
            </a:extLst>
          </p:cNvPr>
          <p:cNvSpPr/>
          <p:nvPr/>
        </p:nvSpPr>
        <p:spPr>
          <a:xfrm>
            <a:off x="9762510" y="12037100"/>
            <a:ext cx="9873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https://www.cashflowtool.com/sbdc/clients#get-it-now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44FC94-F315-4245-B995-68323A20CABE}"/>
              </a:ext>
            </a:extLst>
          </p:cNvPr>
          <p:cNvSpPr/>
          <p:nvPr/>
        </p:nvSpPr>
        <p:spPr>
          <a:xfrm>
            <a:off x="2794368" y="2205956"/>
            <a:ext cx="1227651" cy="1227651"/>
          </a:xfrm>
          <a:prstGeom prst="ellipse">
            <a:avLst/>
          </a:prstGeom>
          <a:solidFill>
            <a:srgbClr val="3598FE"/>
          </a:solidFill>
          <a:ln>
            <a:solidFill>
              <a:srgbClr val="359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8781F4C4-1514-446E-87A1-8EC922DE6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9" y="4532302"/>
            <a:ext cx="5755928" cy="4042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C98462-FF89-494C-A923-5ECAD3AFB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915" y="4035661"/>
            <a:ext cx="10440000" cy="6045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46175-2762-414C-B98A-CD5CA9373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5631" y="6437870"/>
            <a:ext cx="5162841" cy="12598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0B8CC7-F170-4CB3-8BF9-9C413BA79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0508" y="8394403"/>
            <a:ext cx="1416096" cy="18987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788F10-2C48-4D36-BBCB-D86A85B0E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1504" y="8298069"/>
            <a:ext cx="1437391" cy="199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640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59E065-666B-45C6-A450-A2F5F936D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9" y="599204"/>
            <a:ext cx="10249366" cy="167336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92C2595-22E2-422C-8F52-538748C0E322}"/>
              </a:ext>
            </a:extLst>
          </p:cNvPr>
          <p:cNvSpPr/>
          <p:nvPr/>
        </p:nvSpPr>
        <p:spPr>
          <a:xfrm>
            <a:off x="2429484" y="4906948"/>
            <a:ext cx="12445565" cy="59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egoe Pro Light" panose="020B0302040504020203" pitchFamily="34" charset="0"/>
              </a:rPr>
              <a:t>Powerful forecasts in seconds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033F237-A014-4DA1-9778-6B58F0E7980C}"/>
              </a:ext>
            </a:extLst>
          </p:cNvPr>
          <p:cNvSpPr/>
          <p:nvPr/>
        </p:nvSpPr>
        <p:spPr>
          <a:xfrm>
            <a:off x="2479918" y="7250872"/>
            <a:ext cx="12344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egoe Pro Light" panose="020B0302040504020203" pitchFamily="34" charset="0"/>
              </a:rPr>
              <a:t>Critical insights into customer and vendor details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990B213-E8D3-4715-80A5-A27BE42BC647}"/>
              </a:ext>
            </a:extLst>
          </p:cNvPr>
          <p:cNvSpPr/>
          <p:nvPr/>
        </p:nvSpPr>
        <p:spPr>
          <a:xfrm>
            <a:off x="2508428" y="6016083"/>
            <a:ext cx="12344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egoe Pro Light" panose="020B0302040504020203" pitchFamily="34" charset="0"/>
              </a:rPr>
              <a:t>Flexible reporting + visualizations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BF2232F-C38A-4368-BFED-215469C3BFD4}"/>
              </a:ext>
            </a:extLst>
          </p:cNvPr>
          <p:cNvSpPr/>
          <p:nvPr/>
        </p:nvSpPr>
        <p:spPr>
          <a:xfrm>
            <a:off x="2530354" y="8391664"/>
            <a:ext cx="12445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egoe Pro Light" panose="020B0302040504020203" pitchFamily="34" charset="0"/>
              </a:rPr>
              <a:t>Easy collaboration between SMBs and their advisors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87BDE22-89C6-4683-9D97-7F244F1E6EAB}"/>
              </a:ext>
            </a:extLst>
          </p:cNvPr>
          <p:cNvSpPr/>
          <p:nvPr/>
        </p:nvSpPr>
        <p:spPr>
          <a:xfrm>
            <a:off x="2530354" y="9563576"/>
            <a:ext cx="96696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egoe Pro Light" panose="020B0302040504020203" pitchFamily="34" charset="0"/>
              </a:rPr>
              <a:t>Industry leading Partner Program with training + support for advisors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852787-E8A1-46AF-BCDE-15026CEAD53F}"/>
              </a:ext>
            </a:extLst>
          </p:cNvPr>
          <p:cNvSpPr/>
          <p:nvPr/>
        </p:nvSpPr>
        <p:spPr>
          <a:xfrm>
            <a:off x="653049" y="2650183"/>
            <a:ext cx="15773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Segoe Pro Light" panose="020B0302040504020203" pitchFamily="34" charset="0"/>
              </a:rPr>
              <a:t>AI-powered cash flow monitoring and forecasting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B0352B-C6EB-40A3-BC91-57FC923FABB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06" y="9176085"/>
            <a:ext cx="1656897" cy="165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DFDD5-7C5A-461A-9856-92D2D67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15" y="8204924"/>
            <a:ext cx="958253" cy="9582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677E9E-3E2D-4199-B210-89C7C81BFD11}"/>
              </a:ext>
            </a:extLst>
          </p:cNvPr>
          <p:cNvGrpSpPr/>
          <p:nvPr/>
        </p:nvGrpSpPr>
        <p:grpSpPr>
          <a:xfrm>
            <a:off x="1571162" y="7016315"/>
            <a:ext cx="758387" cy="1053888"/>
            <a:chOff x="6354153" y="11431769"/>
            <a:chExt cx="914400" cy="1314136"/>
          </a:xfrm>
        </p:grpSpPr>
        <p:pic>
          <p:nvPicPr>
            <p:cNvPr id="3" name="Graphic 2" descr="Transfer">
              <a:extLst>
                <a:ext uri="{FF2B5EF4-FFF2-40B4-BE49-F238E27FC236}">
                  <a16:creationId xmlns:a16="http://schemas.microsoft.com/office/drawing/2014/main" id="{C7E5BF8A-EDD5-46B5-819F-96BC1CF4F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54153" y="11641271"/>
              <a:ext cx="914400" cy="914400"/>
            </a:xfrm>
            <a:prstGeom prst="rect">
              <a:avLst/>
            </a:prstGeom>
          </p:spPr>
        </p:pic>
        <p:pic>
          <p:nvPicPr>
            <p:cNvPr id="1026" name="Picture 2" descr="Image result for dollar bill icon png&quot;">
              <a:extLst>
                <a:ext uri="{FF2B5EF4-FFF2-40B4-BE49-F238E27FC236}">
                  <a16:creationId xmlns:a16="http://schemas.microsoft.com/office/drawing/2014/main" id="{B4F2F676-85EC-4164-BE3D-1BBCAB642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940" y="11431769"/>
              <a:ext cx="505093" cy="50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 result for dollar bill icon png&quot;">
              <a:extLst>
                <a:ext uri="{FF2B5EF4-FFF2-40B4-BE49-F238E27FC236}">
                  <a16:creationId xmlns:a16="http://schemas.microsoft.com/office/drawing/2014/main" id="{63F0AE33-89FE-402B-8D9C-4A3823832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393" y="12240812"/>
              <a:ext cx="505093" cy="50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Graphic 18" descr="Bar chart RTL">
            <a:extLst>
              <a:ext uri="{FF2B5EF4-FFF2-40B4-BE49-F238E27FC236}">
                <a16:creationId xmlns:a16="http://schemas.microsoft.com/office/drawing/2014/main" id="{11235310-DE7F-47A8-8749-FAD74EF2F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1230" y="5872249"/>
            <a:ext cx="914400" cy="914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128289D-6335-4BEC-B5DD-9089AF6BC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30" y="4684278"/>
            <a:ext cx="958253" cy="958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ABA6DD-0FA6-4444-94D6-8524A21C2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0684" y="3455542"/>
            <a:ext cx="18177258" cy="98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56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6" grpId="0"/>
      <p:bldP spid="8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F8B2F5-84A7-4CA3-B1BC-838CA052BE2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4917015" y="51337"/>
            <a:ext cx="19435732" cy="13644030"/>
          </a:xfrm>
          <a:prstGeom prst="rect">
            <a:avLst/>
          </a:prstGeom>
        </p:spPr>
      </p:pic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441CBA02-CEA9-46D7-8604-707839655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95187" y="3080533"/>
            <a:ext cx="13627100" cy="7669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A9F54B-5EA6-44B7-83A4-F95F20FE301F}"/>
              </a:ext>
            </a:extLst>
          </p:cNvPr>
          <p:cNvSpPr txBox="1"/>
          <p:nvPr/>
        </p:nvSpPr>
        <p:spPr>
          <a:xfrm>
            <a:off x="14520001" y="4474873"/>
            <a:ext cx="5641288" cy="264623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1828800"/>
            <a:r>
              <a:rPr lang="en-US" sz="16596" b="1" dirty="0">
                <a:solidFill>
                  <a:prstClr val="white"/>
                </a:solidFill>
                <a:effectLst>
                  <a:outerShdw blurRad="266700" algn="ctr" rotWithShape="0">
                    <a:prstClr val="black">
                      <a:alpha val="64000"/>
                    </a:prstClr>
                  </a:outerShdw>
                </a:effectLst>
                <a:latin typeface="Segoe Light"/>
                <a:ea typeface="Tahoma" panose="020B0604030504040204" pitchFamily="34" charset="0"/>
                <a:cs typeface="Tahoma" panose="020B0604030504040204" pitchFamily="34" charset="0"/>
              </a:rPr>
              <a:t>Demo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7D3808-6E37-432E-9583-92E0E5A15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188" y="3080532"/>
            <a:ext cx="13634199" cy="766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CD25E-5E14-4B27-B617-83A44341B93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-2827751" y="2479046"/>
            <a:ext cx="16070448" cy="93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2454A0-3DE0-4EA5-9199-2187709DB703}"/>
              </a:ext>
            </a:extLst>
          </p:cNvPr>
          <p:cNvSpPr/>
          <p:nvPr/>
        </p:nvSpPr>
        <p:spPr>
          <a:xfrm>
            <a:off x="0" y="0"/>
            <a:ext cx="6579686" cy="1371600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5B099-C745-48A6-B57A-ED4540184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224" y="5338320"/>
            <a:ext cx="5511753" cy="303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20DC6-7B86-4905-84E9-0F9DDD96757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463905" y="875940"/>
            <a:ext cx="2557667" cy="2557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E2399E-0626-436D-A60B-C808F420B514}"/>
              </a:ext>
            </a:extLst>
          </p:cNvPr>
          <p:cNvSpPr/>
          <p:nvPr/>
        </p:nvSpPr>
        <p:spPr>
          <a:xfrm>
            <a:off x="8908079" y="1282736"/>
            <a:ext cx="15150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Get Certified as a Cash Flow Pro</a:t>
            </a:r>
          </a:p>
          <a:p>
            <a:r>
              <a:rPr lang="en-US" sz="2800" dirty="0"/>
              <a:t>This is a premium certification course where you can learn everything you need to master CashFlowTool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BFD944-043B-4CFD-8BC9-6924EDFC7A56}"/>
              </a:ext>
            </a:extLst>
          </p:cNvPr>
          <p:cNvSpPr/>
          <p:nvPr/>
        </p:nvSpPr>
        <p:spPr>
          <a:xfrm>
            <a:off x="7981321" y="5100104"/>
            <a:ext cx="14668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9 interactive lessons – 2 </a:t>
            </a:r>
            <a:r>
              <a:rPr lang="en-US" sz="2800" b="1" dirty="0" err="1"/>
              <a:t>hr</a:t>
            </a:r>
            <a:r>
              <a:rPr lang="en-US" sz="2800" b="1" dirty="0"/>
              <a:t> 35 min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0AA2AF-D0C7-4CC6-BCB8-967C675CBCB9}"/>
              </a:ext>
            </a:extLst>
          </p:cNvPr>
          <p:cNvSpPr/>
          <p:nvPr/>
        </p:nvSpPr>
        <p:spPr>
          <a:xfrm>
            <a:off x="7981321" y="6132507"/>
            <a:ext cx="118265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Lessons Topics 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Understand the reasons that cash flow is essential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Learn all aspects of CashFlowTool including forecasting, dashboard KPIs, what-ifs, collaboration and more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Learn how CashFlowTool works in a variety different businesses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Learn the best ways to roll it out and begin cash flow advising</a:t>
            </a:r>
          </a:p>
          <a:p>
            <a:pPr marL="235744" indent="-235744">
              <a:buFont typeface="Arial" panose="020B0604020202020204" pitchFamily="34" charset="0"/>
              <a:buChar char="•"/>
            </a:pPr>
            <a:r>
              <a:rPr lang="en-US" sz="2800" dirty="0"/>
              <a:t>Pass the test and become an official CashFlowTool Certified Pro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44FC94-F315-4245-B995-68323A20CABE}"/>
              </a:ext>
            </a:extLst>
          </p:cNvPr>
          <p:cNvSpPr/>
          <p:nvPr/>
        </p:nvSpPr>
        <p:spPr>
          <a:xfrm>
            <a:off x="2794368" y="2205956"/>
            <a:ext cx="1227651" cy="1227651"/>
          </a:xfrm>
          <a:prstGeom prst="ellipse">
            <a:avLst/>
          </a:prstGeom>
          <a:solidFill>
            <a:srgbClr val="3598FE"/>
          </a:solidFill>
          <a:ln>
            <a:solidFill>
              <a:srgbClr val="3598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777592-8E9C-4626-BCEF-8D0450E220B2}"/>
              </a:ext>
            </a:extLst>
          </p:cNvPr>
          <p:cNvSpPr/>
          <p:nvPr/>
        </p:nvSpPr>
        <p:spPr>
          <a:xfrm>
            <a:off x="8214446" y="10495251"/>
            <a:ext cx="8638517" cy="1327722"/>
          </a:xfrm>
          <a:prstGeom prst="roundRect">
            <a:avLst>
              <a:gd name="adj" fmla="val 5207"/>
            </a:avLst>
          </a:prstGeom>
          <a:solidFill>
            <a:srgbClr val="3598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7287FCB2-E64E-40E9-B182-F109D570418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46" y="10336121"/>
            <a:ext cx="1614252" cy="1614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0D1FCC-E097-40ED-BF25-2957819FCD2C}"/>
              </a:ext>
            </a:extLst>
          </p:cNvPr>
          <p:cNvSpPr/>
          <p:nvPr/>
        </p:nvSpPr>
        <p:spPr>
          <a:xfrm>
            <a:off x="9616082" y="10897502"/>
            <a:ext cx="7149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cashflowtool.com/</a:t>
            </a:r>
            <a:r>
              <a:rPr lang="en-US" sz="2800" dirty="0" err="1"/>
              <a:t>sbdc</a:t>
            </a:r>
            <a:r>
              <a:rPr lang="en-US" sz="2800" dirty="0"/>
              <a:t>/</a:t>
            </a:r>
            <a:r>
              <a:rPr lang="en-US" sz="2800" dirty="0" err="1"/>
              <a:t>cft</a:t>
            </a:r>
            <a:r>
              <a:rPr lang="en-US" sz="2800" dirty="0"/>
              <a:t>-certification</a:t>
            </a:r>
          </a:p>
        </p:txBody>
      </p:sp>
    </p:spTree>
    <p:extLst>
      <p:ext uri="{BB962C8B-B14F-4D97-AF65-F5344CB8AC3E}">
        <p14:creationId xmlns:p14="http://schemas.microsoft.com/office/powerpoint/2010/main" val="401831542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Lymo-main-color">
      <a:dk1>
        <a:srgbClr val="283147"/>
      </a:dk1>
      <a:lt1>
        <a:srgbClr val="FFFFFF"/>
      </a:lt1>
      <a:dk2>
        <a:srgbClr val="3598FE"/>
      </a:dk2>
      <a:lt2>
        <a:srgbClr val="3598FE"/>
      </a:lt2>
      <a:accent1>
        <a:srgbClr val="3598FE"/>
      </a:accent1>
      <a:accent2>
        <a:srgbClr val="3598FE"/>
      </a:accent2>
      <a:accent3>
        <a:srgbClr val="3598FE"/>
      </a:accent3>
      <a:accent4>
        <a:srgbClr val="3598FE"/>
      </a:accent4>
      <a:accent5>
        <a:srgbClr val="3598FE"/>
      </a:accent5>
      <a:accent6>
        <a:srgbClr val="3598FE"/>
      </a:accent6>
      <a:hlink>
        <a:srgbClr val="2F8299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15965</TotalTime>
  <Words>806</Words>
  <Application>Microsoft Office PowerPoint</Application>
  <PresentationFormat>Custom</PresentationFormat>
  <Paragraphs>131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Helvetica</vt:lpstr>
      <vt:lpstr>Segoe Pro Light</vt:lpstr>
      <vt:lpstr>Calibri</vt:lpstr>
      <vt:lpstr>Segoe Light</vt:lpstr>
      <vt:lpstr>Arial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davef@finagraph.com</Manager>
  <Company>Finagraph</Company>
  <LinksUpToDate>false</LinksUpToDate>
  <SharedDoc>false</SharedDoc>
  <HyperlinkBase>www.cashflowtool.com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CashFlowTool for SBDC Clients; </dc:title>
  <dc:subject>www.cashflowtool.com</dc:subject>
  <dc:creator>davef@finagraph.com</dc:creator>
  <cp:keywords>CashFlowTool for SBDC Clients</cp:keywords>
  <dc:description>CashFlowTool for SBDC Clients; </dc:description>
  <cp:lastModifiedBy>Dave Fester</cp:lastModifiedBy>
  <cp:revision>498</cp:revision>
  <dcterms:created xsi:type="dcterms:W3CDTF">2018-04-24T14:57:13Z</dcterms:created>
  <dcterms:modified xsi:type="dcterms:W3CDTF">2020-12-01T17:33:55Z</dcterms:modified>
  <cp:category>CashFlowTool for SBDC Clients</cp:category>
</cp:coreProperties>
</file>